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9" r:id="rId3"/>
    <p:sldId id="339" r:id="rId4"/>
    <p:sldId id="369" r:id="rId5"/>
    <p:sldId id="396" r:id="rId6"/>
    <p:sldId id="451" r:id="rId7"/>
    <p:sldId id="398" r:id="rId8"/>
    <p:sldId id="457" r:id="rId9"/>
    <p:sldId id="452" r:id="rId10"/>
    <p:sldId id="317" r:id="rId11"/>
    <p:sldId id="435" r:id="rId12"/>
    <p:sldId id="454" r:id="rId13"/>
    <p:sldId id="453" r:id="rId14"/>
    <p:sldId id="455" r:id="rId15"/>
    <p:sldId id="456" r:id="rId16"/>
    <p:sldId id="445" r:id="rId17"/>
    <p:sldId id="362" r:id="rId18"/>
    <p:sldId id="458" r:id="rId19"/>
    <p:sldId id="459" r:id="rId20"/>
    <p:sldId id="460" r:id="rId21"/>
    <p:sldId id="446" r:id="rId22"/>
    <p:sldId id="461" r:id="rId23"/>
    <p:sldId id="462" r:id="rId24"/>
    <p:sldId id="431" r:id="rId25"/>
    <p:sldId id="463" r:id="rId26"/>
    <p:sldId id="432" r:id="rId2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7C09B"/>
    <a:srgbClr val="F2A068"/>
    <a:srgbClr val="99CCFF"/>
    <a:srgbClr val="FFDC6D"/>
    <a:srgbClr val="F5B487"/>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52" autoAdjust="0"/>
    <p:restoredTop sz="69358" autoAdjust="0"/>
  </p:normalViewPr>
  <p:slideViewPr>
    <p:cSldViewPr snapToGrid="0">
      <p:cViewPr varScale="1">
        <p:scale>
          <a:sx n="39" d="100"/>
          <a:sy n="39" d="100"/>
        </p:scale>
        <p:origin x="54" y="300"/>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2020/3/23</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2020/3/23</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zh.wikipedia.org/wiki/%E7%A5%9E%E7%B6%93%E5%BD%B1%E5%83%8F%E5%AD%B8"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zh.wikipedia.org/wiki/%E7%A5%9E%E7%B6%93%E5%85%83" TargetMode="External"/><Relationship Id="rId4" Type="http://schemas.openxmlformats.org/officeDocument/2006/relationships/hyperlink" Target="https://zh.wikipedia.org/wiki/%E7%A3%81%E6%8C%AF%E9%80%A0%E5%BD%B1"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網路游戲成癮症患者在反掃視任務期間不正常的注意力偏移和抑制控制：一項眼動追踪研究</a:t>
            </a:r>
            <a:endParaRPr lang="zh-TW" altLang="en-US"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英雄聯盟是一種流行的大型多人在線角色扮演遊戲</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932596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4157600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168865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3562414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3652449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614397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4010831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4023144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3001972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530486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38807970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3152086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18778214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36421221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smtClean="0">
                <a:solidFill>
                  <a:schemeClr val="tx1"/>
                </a:solidFill>
                <a:effectLst/>
                <a:latin typeface="+mn-lt"/>
                <a:ea typeface="+mn-ea"/>
                <a:cs typeface="+mn-cs"/>
              </a:rPr>
              <a:t>證實假設</a:t>
            </a:r>
            <a:r>
              <a:rPr lang="en-US" altLang="zh-TW" sz="1200" kern="1200" dirty="0" smtClean="0">
                <a:solidFill>
                  <a:schemeClr val="tx1"/>
                </a:solidFill>
                <a:effectLst/>
                <a:latin typeface="+mn-lt"/>
                <a:ea typeface="+mn-ea"/>
                <a:cs typeface="+mn-cs"/>
              </a:rPr>
              <a:t>1</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24</a:t>
            </a:fld>
            <a:endParaRPr lang="zh-TW" altLang="en-US"/>
          </a:p>
        </p:txBody>
      </p:sp>
    </p:spTree>
    <p:extLst>
      <p:ext uri="{BB962C8B-B14F-4D97-AF65-F5344CB8AC3E}">
        <p14:creationId xmlns:p14="http://schemas.microsoft.com/office/powerpoint/2010/main" val="15477563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smtClean="0">
                <a:solidFill>
                  <a:schemeClr val="tx1"/>
                </a:solidFill>
                <a:effectLst/>
                <a:latin typeface="+mn-lt"/>
                <a:ea typeface="+mn-ea"/>
                <a:cs typeface="+mn-cs"/>
              </a:rPr>
              <a:t>沒有證實前面的假設</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25</a:t>
            </a:fld>
            <a:endParaRPr lang="zh-TW" altLang="en-US"/>
          </a:p>
        </p:txBody>
      </p:sp>
    </p:spTree>
    <p:extLst>
      <p:ext uri="{BB962C8B-B14F-4D97-AF65-F5344CB8AC3E}">
        <p14:creationId xmlns:p14="http://schemas.microsoft.com/office/powerpoint/2010/main" val="18189320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26</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1817214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i="0" kern="1200" dirty="0" smtClean="0">
                <a:solidFill>
                  <a:schemeClr val="tx1"/>
                </a:solidFill>
                <a:effectLst/>
                <a:latin typeface="+mn-lt"/>
                <a:ea typeface="+mn-ea"/>
                <a:cs typeface="+mn-cs"/>
              </a:rPr>
              <a:t>功能性磁振造影</a:t>
            </a:r>
            <a:endParaRPr lang="en-US" altLang="zh-TW" sz="1200" b="1"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一種</a:t>
            </a:r>
            <a:r>
              <a:rPr lang="zh-TW" altLang="en-US" sz="1200" b="0" i="0" u="none" strike="noStrike" kern="1200" dirty="0" smtClean="0">
                <a:solidFill>
                  <a:schemeClr val="tx1"/>
                </a:solidFill>
                <a:effectLst/>
                <a:latin typeface="+mn-lt"/>
                <a:ea typeface="+mn-ea"/>
                <a:cs typeface="+mn-cs"/>
                <a:hlinkClick r:id="rId3" tooltip="神經影像學"/>
              </a:rPr>
              <a:t>神經影像學</a:t>
            </a:r>
            <a:r>
              <a:rPr lang="zh-TW" altLang="en-US" sz="1200" b="0" i="0" kern="1200" dirty="0" smtClean="0">
                <a:solidFill>
                  <a:schemeClr val="tx1"/>
                </a:solidFill>
                <a:effectLst/>
                <a:latin typeface="+mn-lt"/>
                <a:ea typeface="+mn-ea"/>
                <a:cs typeface="+mn-cs"/>
              </a:rPr>
              <a:t>技術。其原理是利用</a:t>
            </a:r>
            <a:r>
              <a:rPr lang="zh-TW" altLang="en-US" sz="1200" b="0" i="0" u="none" strike="noStrike" kern="1200" dirty="0" smtClean="0">
                <a:solidFill>
                  <a:schemeClr val="tx1"/>
                </a:solidFill>
                <a:effectLst/>
                <a:latin typeface="+mn-lt"/>
                <a:ea typeface="+mn-ea"/>
                <a:cs typeface="+mn-cs"/>
                <a:hlinkClick r:id="rId4" tooltip="磁振造影"/>
              </a:rPr>
              <a:t>磁振造影</a:t>
            </a:r>
            <a:r>
              <a:rPr lang="zh-TW" altLang="en-US" sz="1200" b="0" i="0" kern="1200" dirty="0" smtClean="0">
                <a:solidFill>
                  <a:schemeClr val="tx1"/>
                </a:solidFill>
                <a:effectLst/>
                <a:latin typeface="+mn-lt"/>
                <a:ea typeface="+mn-ea"/>
                <a:cs typeface="+mn-cs"/>
              </a:rPr>
              <a:t>來測量</a:t>
            </a:r>
            <a:r>
              <a:rPr lang="zh-TW" altLang="en-US" sz="1200" b="0" i="0" u="none" strike="noStrike" kern="1200" dirty="0" smtClean="0">
                <a:solidFill>
                  <a:schemeClr val="tx1"/>
                </a:solidFill>
                <a:effectLst/>
                <a:latin typeface="+mn-lt"/>
                <a:ea typeface="+mn-ea"/>
                <a:cs typeface="+mn-cs"/>
                <a:hlinkClick r:id="rId5" tooltip="神經元"/>
              </a:rPr>
              <a:t>神經元</a:t>
            </a:r>
            <a:r>
              <a:rPr lang="zh-TW" altLang="en-US" sz="1200" b="0" i="0" kern="1200" dirty="0" smtClean="0">
                <a:solidFill>
                  <a:schemeClr val="tx1"/>
                </a:solidFill>
                <a:effectLst/>
                <a:latin typeface="+mn-lt"/>
                <a:ea typeface="+mn-ea"/>
                <a:cs typeface="+mn-cs"/>
              </a:rPr>
              <a:t>活動所引發的血液動力改變。</a:t>
            </a:r>
            <a:endParaRPr lang="en-US" altLang="zh-TW"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血流與血氧的改變（兩者合稱為血液動力學）與神經元的活化有著密不可分的關係。</a:t>
            </a:r>
            <a:endPar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神經細胞活化時會消耗氧氣，而氧氣要藉由神經細胞附近的微血管以紅血球中的血紅素運送過來。因此，當腦神經活化時，其附近的血流會增加來補充消耗掉的氧氣。從神經活化到引發血液動力學的改變，通常會有</a:t>
            </a:r>
            <a:r>
              <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1-5</a:t>
            </a:r>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秒的延遲，然後在</a:t>
            </a:r>
            <a:r>
              <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4-5</a:t>
            </a:r>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秒達到的高峰，再回到基線（通常伴隨著些微的下衝）。這使得不僅神經活化區域的腦血流會改變，局部血液中的去氧與帶氧血紅素的濃度，以及腦血容積都會隨之改變。</a:t>
            </a:r>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3554828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309094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685422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2574153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1214925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4155976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2020/3/23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2020/3/23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279775" y="2693862"/>
            <a:ext cx="11828045" cy="1636294"/>
          </a:xfrm>
        </p:spPr>
        <p:txBody>
          <a:bodyPr>
            <a:noAutofit/>
          </a:bodyPr>
          <a:lstStyle/>
          <a:p>
            <a:r>
              <a:rPr lang="en-US" altLang="zh-TW" sz="4800" b="1" dirty="0"/>
              <a:t>Dysfunctional attentional bias and inhibitory control during anti-saccade</a:t>
            </a:r>
            <a:br>
              <a:rPr lang="en-US" altLang="zh-TW" sz="4800" b="1" dirty="0"/>
            </a:br>
            <a:r>
              <a:rPr lang="en-US" altLang="zh-TW" sz="4800" b="1" dirty="0"/>
              <a:t>task in patients with internet gaming disorder: An eye tracking study</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506370" y="4426627"/>
            <a:ext cx="11488153" cy="830997"/>
          </a:xfrm>
          <a:prstGeom prst="rect">
            <a:avLst/>
          </a:prstGeom>
        </p:spPr>
        <p:txBody>
          <a:bodyPr wrap="square">
            <a:spAutoFit/>
          </a:bodyPr>
          <a:lstStyle/>
          <a:p>
            <a:r>
              <a:rPr lang="fr-FR" altLang="zh-TW" sz="2400" dirty="0"/>
              <a:t>Minah </a:t>
            </a:r>
            <a:r>
              <a:rPr lang="fr-FR" altLang="zh-TW" sz="2400" dirty="0" smtClean="0"/>
              <a:t>Kim, </a:t>
            </a:r>
            <a:r>
              <a:rPr lang="fr-FR" altLang="zh-TW" sz="2400" dirty="0"/>
              <a:t>Tak Hyung </a:t>
            </a:r>
            <a:r>
              <a:rPr lang="fr-FR" altLang="zh-TW" sz="2400" dirty="0" smtClean="0"/>
              <a:t>Lee, </a:t>
            </a:r>
            <a:r>
              <a:rPr lang="fr-FR" altLang="zh-TW" sz="2400" dirty="0"/>
              <a:t>Jung-Seok </a:t>
            </a:r>
            <a:r>
              <a:rPr lang="fr-FR" altLang="zh-TW" sz="2400" dirty="0" smtClean="0"/>
              <a:t>Choi, </a:t>
            </a:r>
            <a:r>
              <a:rPr lang="fr-FR" altLang="zh-TW" sz="2400" dirty="0"/>
              <a:t>Yoo </a:t>
            </a:r>
            <a:r>
              <a:rPr lang="fr-FR" altLang="zh-TW" sz="2400" dirty="0" smtClean="0"/>
              <a:t>Bin Kwakc, </a:t>
            </a:r>
            <a:r>
              <a:rPr lang="fr-FR" altLang="zh-TW" sz="2400" dirty="0"/>
              <a:t>Wu Jeong </a:t>
            </a:r>
            <a:r>
              <a:rPr lang="fr-FR" altLang="zh-TW" sz="2400" dirty="0" smtClean="0"/>
              <a:t>Hwang,Taekwan Kim, </a:t>
            </a:r>
            <a:r>
              <a:rPr lang="fr-FR" altLang="zh-TW" sz="2400" dirty="0"/>
              <a:t>Ji Yoon </a:t>
            </a:r>
            <a:r>
              <a:rPr lang="fr-FR" altLang="zh-TW" sz="2400" dirty="0" smtClean="0"/>
              <a:t>Lee, </a:t>
            </a:r>
            <a:r>
              <a:rPr lang="fr-FR" altLang="zh-TW" sz="2400" dirty="0"/>
              <a:t>Bo Mi </a:t>
            </a:r>
            <a:r>
              <a:rPr lang="fr-FR" altLang="zh-TW" sz="2400" dirty="0" smtClean="0"/>
              <a:t>Kimd, </a:t>
            </a:r>
            <a:r>
              <a:rPr lang="fr-FR" altLang="zh-TW" sz="2400" dirty="0"/>
              <a:t>Jun Soo </a:t>
            </a:r>
            <a:r>
              <a:rPr lang="fr-FR" altLang="zh-TW" sz="2400" dirty="0" smtClean="0"/>
              <a:t>Kwona</a:t>
            </a:r>
            <a:endParaRPr lang="zh-TW" altLang="en-US" sz="2400" dirty="0"/>
          </a:p>
        </p:txBody>
      </p:sp>
      <p:sp>
        <p:nvSpPr>
          <p:cNvPr id="5" name="矩形 4"/>
          <p:cNvSpPr/>
          <p:nvPr/>
        </p:nvSpPr>
        <p:spPr>
          <a:xfrm>
            <a:off x="449721" y="5257624"/>
            <a:ext cx="11601450" cy="830997"/>
          </a:xfrm>
          <a:prstGeom prst="rect">
            <a:avLst/>
          </a:prstGeom>
        </p:spPr>
        <p:txBody>
          <a:bodyPr wrap="square">
            <a:spAutoFit/>
          </a:bodyPr>
          <a:lstStyle/>
          <a:p>
            <a:r>
              <a:rPr lang="en-US" altLang="zh-TW" sz="2400" dirty="0"/>
              <a:t>Progress in Neuro-Psychopharmacology and Biological Psychiatry</a:t>
            </a:r>
          </a:p>
          <a:p>
            <a:r>
              <a:rPr lang="en-US" altLang="zh-TW" sz="2400" dirty="0"/>
              <a:t>Volume 95, 20 December 2019, 109717</a:t>
            </a:r>
            <a:endParaRPr lang="fr-FR" altLang="zh-TW" sz="2400" dirty="0"/>
          </a:p>
        </p:txBody>
      </p:sp>
    </p:spTree>
    <p:extLst>
      <p:ext uri="{BB962C8B-B14F-4D97-AF65-F5344CB8AC3E}">
        <p14:creationId xmlns:p14="http://schemas.microsoft.com/office/powerpoint/2010/main" val="258308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627017" y="1478392"/>
            <a:ext cx="11187994" cy="1384995"/>
          </a:xfrm>
          <a:prstGeom prst="rect">
            <a:avLst/>
          </a:prstGeom>
        </p:spPr>
        <p:txBody>
          <a:bodyPr wrap="square">
            <a:spAutoFit/>
          </a:bodyPr>
          <a:lstStyle/>
          <a:p>
            <a:pPr lvl="0"/>
            <a:r>
              <a:rPr lang="zh-TW" altLang="en-US" sz="2800" b="1" dirty="0" smtClean="0">
                <a:solidFill>
                  <a:prstClr val="black"/>
                </a:solidFill>
                <a:latin typeface="微軟正黑體" panose="020B0604030504040204" pitchFamily="34" charset="-120"/>
                <a:ea typeface="微軟正黑體" panose="020B0604030504040204" pitchFamily="34" charset="-120"/>
              </a:rPr>
              <a:t>掃視任務：包括正向掃視區塊</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指示</a:t>
            </a:r>
            <a:r>
              <a:rPr lang="zh-TW" altLang="en-US" sz="2800" b="1" dirty="0" smtClean="0">
                <a:solidFill>
                  <a:prstClr val="black"/>
                </a:solidFill>
                <a:latin typeface="微軟正黑體" panose="020B0604030504040204" pitchFamily="34" charset="-120"/>
                <a:ea typeface="微軟正黑體" panose="020B0604030504040204" pitchFamily="34" charset="-120"/>
              </a:rPr>
              <a:t>參與者當出現圖片時，將視線</a:t>
            </a:r>
            <a:r>
              <a:rPr lang="zh-TW" altLang="en-US" sz="2800" b="1" dirty="0" smtClean="0">
                <a:solidFill>
                  <a:prstClr val="black"/>
                </a:solidFill>
                <a:latin typeface="微軟正黑體" panose="020B0604030504040204" pitchFamily="34" charset="-120"/>
                <a:ea typeface="微軟正黑體" panose="020B0604030504040204" pitchFamily="34" charset="-120"/>
              </a:rPr>
              <a:t>移</a:t>
            </a:r>
            <a:r>
              <a:rPr lang="zh-TW" altLang="en-US" sz="2800" b="1" dirty="0">
                <a:solidFill>
                  <a:prstClr val="black"/>
                </a:solidFill>
                <a:latin typeface="微軟正黑體" panose="020B0604030504040204" pitchFamily="34" charset="-120"/>
                <a:ea typeface="微軟正黑體" panose="020B0604030504040204" pitchFamily="34" charset="-120"/>
              </a:rPr>
              <a:t>至</a:t>
            </a:r>
            <a:r>
              <a:rPr lang="zh-TW" altLang="en-US" sz="2800" b="1" dirty="0" smtClean="0">
                <a:solidFill>
                  <a:prstClr val="black"/>
                </a:solidFill>
                <a:latin typeface="微軟正黑體" panose="020B0604030504040204" pitchFamily="34" charset="-120"/>
                <a:ea typeface="微軟正黑體" panose="020B0604030504040204" pitchFamily="34" charset="-120"/>
              </a:rPr>
              <a:t>圖片上</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和反向掃視區塊</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指示參與者當出現圖片時</a:t>
            </a:r>
            <a:r>
              <a:rPr lang="zh-TW" altLang="en-US" sz="2800" b="1" dirty="0" smtClean="0">
                <a:solidFill>
                  <a:prstClr val="black"/>
                </a:solidFill>
                <a:latin typeface="微軟正黑體" panose="020B0604030504040204" pitchFamily="34" charset="-120"/>
                <a:ea typeface="微軟正黑體" panose="020B0604030504040204" pitchFamily="34" charset="-120"/>
              </a:rPr>
              <a:t>，將視線移至圖片的反方向</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205945" y="3536132"/>
            <a:ext cx="10364927"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遊戲相關</a:t>
            </a:r>
            <a:r>
              <a:rPr lang="zh-TW" altLang="en-US" sz="2800" b="1" dirty="0" smtClean="0">
                <a:solidFill>
                  <a:prstClr val="black"/>
                </a:solidFill>
                <a:latin typeface="微軟正黑體" panose="020B0604030504040204" pitchFamily="34" charset="-120"/>
                <a:ea typeface="微軟正黑體" panose="020B0604030504040204" pitchFamily="34" charset="-120"/>
              </a:rPr>
              <a:t>圖片：包括遊戲景色、遊戲角色、遊戲的劇情場景</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取自英雄聯盟（</a:t>
            </a:r>
            <a:r>
              <a:rPr lang="en-US" altLang="zh-TW" sz="2800" b="1" dirty="0">
                <a:solidFill>
                  <a:prstClr val="black"/>
                </a:solidFill>
                <a:latin typeface="微軟正黑體" panose="020B0604030504040204" pitchFamily="34" charset="-120"/>
                <a:ea typeface="微軟正黑體" panose="020B0604030504040204" pitchFamily="34" charset="-120"/>
              </a:rPr>
              <a:t>LOL</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707949" y="2863387"/>
            <a:ext cx="11187994" cy="523220"/>
          </a:xfrm>
          <a:prstGeom prst="rect">
            <a:avLst/>
          </a:prstGeom>
        </p:spPr>
        <p:txBody>
          <a:bodyPr wrap="square">
            <a:spAutoFit/>
          </a:bodyPr>
          <a:lstStyle/>
          <a:p>
            <a:pPr lvl="0"/>
            <a:r>
              <a:rPr lang="en-US" altLang="zh-TW" sz="2800" b="1" dirty="0" smtClean="0">
                <a:solidFill>
                  <a:prstClr val="black"/>
                </a:solidFill>
                <a:latin typeface="微軟正黑體" panose="020B0604030504040204" pitchFamily="34" charset="-120"/>
                <a:ea typeface="微軟正黑體" panose="020B0604030504040204" pitchFamily="34" charset="-120"/>
              </a:rPr>
              <a:t>3</a:t>
            </a:r>
            <a:r>
              <a:rPr lang="zh-TW" altLang="en-US" sz="2800" b="1" dirty="0" smtClean="0">
                <a:solidFill>
                  <a:prstClr val="black"/>
                </a:solidFill>
                <a:latin typeface="微軟正黑體" panose="020B0604030504040204" pitchFamily="34" charset="-120"/>
                <a:ea typeface="微軟正黑體" panose="020B0604030504040204" pitchFamily="34" charset="-120"/>
              </a:rPr>
              <a:t>種圖片刺激：遊戲相關圖片、中性圖片和雜亂的圖片</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05945" y="4639764"/>
            <a:ext cx="11207139"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中</a:t>
            </a:r>
            <a:r>
              <a:rPr lang="zh-TW" altLang="en-US" sz="2800" b="1" dirty="0">
                <a:solidFill>
                  <a:prstClr val="black"/>
                </a:solidFill>
                <a:latin typeface="微軟正黑體" panose="020B0604030504040204" pitchFamily="34" charset="-120"/>
                <a:ea typeface="微軟正黑體" panose="020B0604030504040204" pitchFamily="34" charset="-120"/>
              </a:rPr>
              <a:t>性圖片：自然場景或物體，從國際情感圖片系統（</a:t>
            </a:r>
            <a:r>
              <a:rPr lang="en-US" altLang="zh-TW" sz="2800" b="1" dirty="0">
                <a:solidFill>
                  <a:prstClr val="black"/>
                </a:solidFill>
                <a:latin typeface="微軟正黑體" panose="020B0604030504040204" pitchFamily="34" charset="-120"/>
                <a:ea typeface="微軟正黑體" panose="020B0604030504040204" pitchFamily="34" charset="-120"/>
              </a:rPr>
              <a:t>IAPS</a:t>
            </a:r>
            <a:r>
              <a:rPr lang="zh-TW" altLang="en-US" sz="2800" b="1" dirty="0">
                <a:solidFill>
                  <a:prstClr val="black"/>
                </a:solidFill>
                <a:latin typeface="微軟正黑體" panose="020B0604030504040204" pitchFamily="34" charset="-120"/>
                <a:ea typeface="微軟正黑體" panose="020B0604030504040204" pitchFamily="34" charset="-120"/>
              </a:rPr>
              <a:t>）數據庫中選擇的</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205945" y="5743396"/>
            <a:ext cx="11207139"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雜亂的圖片：從遊戲相關圖片和中性圖片</a:t>
            </a:r>
            <a:r>
              <a:rPr lang="zh-TW" altLang="en-US" sz="2800" b="1" dirty="0">
                <a:solidFill>
                  <a:prstClr val="black"/>
                </a:solidFill>
                <a:latin typeface="微軟正黑體" panose="020B0604030504040204" pitchFamily="34" charset="-120"/>
                <a:ea typeface="微軟正黑體" panose="020B0604030504040204" pitchFamily="34" charset="-120"/>
              </a:rPr>
              <a:t>挑選與遊戲內容較無影響的</a:t>
            </a:r>
            <a:r>
              <a:rPr lang="zh-TW" altLang="en-US" sz="2800" b="1" dirty="0" smtClean="0">
                <a:solidFill>
                  <a:prstClr val="black"/>
                </a:solidFill>
                <a:latin typeface="微軟正黑體" panose="020B0604030504040204" pitchFamily="34" charset="-120"/>
                <a:ea typeface="微軟正黑體" panose="020B0604030504040204" pitchFamily="34" charset="-120"/>
              </a:rPr>
              <a:t>圖片</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並重新隨機排列</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81806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627017" y="4138112"/>
            <a:ext cx="9267672" cy="954107"/>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15</a:t>
            </a:r>
            <a:r>
              <a:rPr lang="zh-TW" altLang="en-US" sz="2800" b="1" dirty="0" smtClean="0">
                <a:solidFill>
                  <a:prstClr val="black"/>
                </a:solidFill>
                <a:latin typeface="微軟正黑體" panose="020B0604030504040204" pitchFamily="34" charset="-120"/>
                <a:ea typeface="微軟正黑體" panose="020B0604030504040204" pitchFamily="34" charset="-120"/>
              </a:rPr>
              <a:t>個遊戲</a:t>
            </a:r>
            <a:r>
              <a:rPr lang="zh-TW" altLang="en-US" sz="2800" b="1" dirty="0">
                <a:solidFill>
                  <a:prstClr val="black"/>
                </a:solidFill>
                <a:latin typeface="微軟正黑體" panose="020B0604030504040204" pitchFamily="34" charset="-120"/>
                <a:ea typeface="微軟正黑體" panose="020B0604030504040204" pitchFamily="34" charset="-120"/>
              </a:rPr>
              <a:t>相關的</a:t>
            </a:r>
            <a:r>
              <a:rPr lang="zh-TW" altLang="en-US" sz="2800" b="1" dirty="0" smtClean="0">
                <a:solidFill>
                  <a:prstClr val="black"/>
                </a:solidFill>
                <a:latin typeface="微軟正黑體" panose="020B0604030504040204" pitchFamily="34" charset="-120"/>
                <a:ea typeface="微軟正黑體" panose="020B0604030504040204" pitchFamily="34" charset="-120"/>
              </a:rPr>
              <a:t>圖片，</a:t>
            </a:r>
            <a:r>
              <a:rPr lang="en-US" altLang="zh-TW" sz="2800" b="1" dirty="0">
                <a:solidFill>
                  <a:prstClr val="black"/>
                </a:solidFill>
                <a:latin typeface="微軟正黑體" panose="020B0604030504040204" pitchFamily="34" charset="-120"/>
                <a:ea typeface="微軟正黑體" panose="020B0604030504040204" pitchFamily="34" charset="-120"/>
              </a:rPr>
              <a:t>15</a:t>
            </a:r>
            <a:r>
              <a:rPr lang="zh-TW" altLang="en-US" sz="2800" b="1" dirty="0">
                <a:solidFill>
                  <a:prstClr val="black"/>
                </a:solidFill>
                <a:latin typeface="微軟正黑體" panose="020B0604030504040204" pitchFamily="34" charset="-120"/>
                <a:ea typeface="微軟正黑體" panose="020B0604030504040204" pitchFamily="34" charset="-120"/>
              </a:rPr>
              <a:t>個中性</a:t>
            </a:r>
            <a:r>
              <a:rPr lang="zh-TW" altLang="en-US" sz="2800" b="1" dirty="0" smtClean="0">
                <a:solidFill>
                  <a:prstClr val="black"/>
                </a:solidFill>
                <a:latin typeface="微軟正黑體" panose="020B0604030504040204" pitchFamily="34" charset="-120"/>
                <a:ea typeface="微軟正黑體" panose="020B0604030504040204" pitchFamily="34" charset="-120"/>
              </a:rPr>
              <a:t>圖片和</a:t>
            </a:r>
            <a:r>
              <a:rPr lang="en-US" altLang="zh-TW" sz="2800" b="1" dirty="0">
                <a:solidFill>
                  <a:prstClr val="black"/>
                </a:solidFill>
                <a:latin typeface="微軟正黑體" panose="020B0604030504040204" pitchFamily="34" charset="-120"/>
                <a:ea typeface="微軟正黑體" panose="020B0604030504040204" pitchFamily="34" charset="-120"/>
              </a:rPr>
              <a:t>30</a:t>
            </a:r>
            <a:r>
              <a:rPr lang="zh-TW" altLang="en-US" sz="2800" b="1" dirty="0">
                <a:solidFill>
                  <a:prstClr val="black"/>
                </a:solidFill>
                <a:latin typeface="微軟正黑體" panose="020B0604030504040204" pitchFamily="34" charset="-120"/>
                <a:ea typeface="微軟正黑體" panose="020B0604030504040204" pitchFamily="34" charset="-120"/>
              </a:rPr>
              <a:t>個</a:t>
            </a:r>
            <a:r>
              <a:rPr lang="zh-TW" altLang="en-US" sz="2800" b="1" dirty="0" smtClean="0">
                <a:solidFill>
                  <a:prstClr val="black"/>
                </a:solidFill>
                <a:latin typeface="微軟正黑體" panose="020B0604030504040204" pitchFamily="34" charset="-120"/>
                <a:ea typeface="微軟正黑體" panose="020B0604030504040204" pitchFamily="34" charset="-120"/>
              </a:rPr>
              <a:t>雜亂的圖片，總共</a:t>
            </a:r>
            <a:r>
              <a:rPr lang="en-US" altLang="zh-TW" sz="2800" b="1" dirty="0" smtClean="0">
                <a:solidFill>
                  <a:prstClr val="black"/>
                </a:solidFill>
                <a:latin typeface="微軟正黑體" panose="020B0604030504040204" pitchFamily="34" charset="-120"/>
                <a:ea typeface="微軟正黑體" panose="020B0604030504040204" pitchFamily="34" charset="-120"/>
              </a:rPr>
              <a:t>60</a:t>
            </a:r>
            <a:r>
              <a:rPr lang="zh-TW" altLang="en-US" sz="2800" b="1" dirty="0" smtClean="0">
                <a:solidFill>
                  <a:prstClr val="black"/>
                </a:solidFill>
                <a:latin typeface="微軟正黑體" panose="020B0604030504040204" pitchFamily="34" charset="-120"/>
                <a:ea typeface="微軟正黑體" panose="020B0604030504040204" pitchFamily="34" charset="-120"/>
              </a:rPr>
              <a:t>個測試。</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5" name="圓角矩形 24"/>
          <p:cNvSpPr/>
          <p:nvPr/>
        </p:nvSpPr>
        <p:spPr>
          <a:xfrm>
            <a:off x="627017" y="3356147"/>
            <a:ext cx="2630971" cy="667826"/>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schemeClr val="tx1"/>
                </a:solidFill>
                <a:latin typeface="微軟正黑體" panose="020B0604030504040204" pitchFamily="34" charset="-120"/>
                <a:ea typeface="微軟正黑體" panose="020B0604030504040204" pitchFamily="34" charset="-120"/>
              </a:rPr>
              <a:t>任務區塊</a:t>
            </a:r>
            <a:endParaRPr lang="en-US" altLang="zh-TW" sz="2800" b="1" dirty="0" smtClean="0">
              <a:solidFill>
                <a:schemeClr val="tx1"/>
              </a:solidFill>
              <a:latin typeface="微軟正黑體" panose="020B0604030504040204" pitchFamily="34" charset="-120"/>
              <a:ea typeface="微軟正黑體" panose="020B0604030504040204" pitchFamily="34" charset="-120"/>
            </a:endParaRPr>
          </a:p>
        </p:txBody>
      </p:sp>
      <p:grpSp>
        <p:nvGrpSpPr>
          <p:cNvPr id="5" name="群組 4"/>
          <p:cNvGrpSpPr/>
          <p:nvPr/>
        </p:nvGrpSpPr>
        <p:grpSpPr>
          <a:xfrm>
            <a:off x="425049" y="5279276"/>
            <a:ext cx="10753556" cy="1355703"/>
            <a:chOff x="315497" y="4074274"/>
            <a:chExt cx="10753556" cy="1355703"/>
          </a:xfrm>
        </p:grpSpPr>
        <p:sp>
          <p:nvSpPr>
            <p:cNvPr id="2" name="矩形 1"/>
            <p:cNvSpPr/>
            <p:nvPr/>
          </p:nvSpPr>
          <p:spPr>
            <a:xfrm>
              <a:off x="671062" y="4275073"/>
              <a:ext cx="10042425"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任務執行的總持續時間約為</a:t>
              </a:r>
              <a:r>
                <a:rPr lang="en-US" altLang="zh-TW" sz="2800" b="1" dirty="0">
                  <a:solidFill>
                    <a:prstClr val="black"/>
                  </a:solidFill>
                  <a:latin typeface="微軟正黑體" panose="020B0604030504040204" pitchFamily="34" charset="-120"/>
                  <a:ea typeface="微軟正黑體" panose="020B0604030504040204" pitchFamily="34" charset="-120"/>
                </a:rPr>
                <a:t>15</a:t>
              </a:r>
              <a:r>
                <a:rPr lang="zh-TW" altLang="en-US" sz="2800" b="1" dirty="0" smtClean="0">
                  <a:solidFill>
                    <a:prstClr val="black"/>
                  </a:solidFill>
                  <a:latin typeface="微軟正黑體" panose="020B0604030504040204" pitchFamily="34" charset="-120"/>
                  <a:ea typeface="微軟正黑體" panose="020B0604030504040204" pitchFamily="34" charset="-120"/>
                </a:rPr>
                <a:t>分鐘</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包括指令、</a:t>
              </a:r>
              <a:r>
                <a:rPr lang="en-US" altLang="zh-TW" sz="2800" b="1" dirty="0" smtClean="0">
                  <a:solidFill>
                    <a:prstClr val="black"/>
                  </a:solidFill>
                  <a:latin typeface="微軟正黑體" panose="020B0604030504040204" pitchFamily="34" charset="-120"/>
                  <a:ea typeface="微軟正黑體" panose="020B0604030504040204" pitchFamily="34" charset="-120"/>
                </a:rPr>
                <a:t>4</a:t>
              </a:r>
              <a:r>
                <a:rPr lang="zh-TW" altLang="en-US" sz="2800" b="1" dirty="0" smtClean="0">
                  <a:solidFill>
                    <a:prstClr val="black"/>
                  </a:solidFill>
                  <a:latin typeface="微軟正黑體" panose="020B0604030504040204" pitchFamily="34" charset="-120"/>
                  <a:ea typeface="微軟正黑體" panose="020B0604030504040204" pitchFamily="34" charset="-120"/>
                </a:rPr>
                <a:t>個任務區塊及任務區塊之間的</a:t>
              </a:r>
              <a:r>
                <a:rPr lang="en-US" altLang="zh-TW" sz="2800" b="1" dirty="0" smtClean="0">
                  <a:solidFill>
                    <a:prstClr val="black"/>
                  </a:solidFill>
                  <a:latin typeface="微軟正黑體" panose="020B0604030504040204" pitchFamily="34" charset="-120"/>
                  <a:ea typeface="微軟正黑體" panose="020B0604030504040204" pitchFamily="34" charset="-120"/>
                </a:rPr>
                <a:t>1</a:t>
              </a:r>
              <a:r>
                <a:rPr lang="zh-TW" altLang="en-US" sz="2800" b="1" dirty="0" smtClean="0">
                  <a:solidFill>
                    <a:prstClr val="black"/>
                  </a:solidFill>
                  <a:latin typeface="微軟正黑體" panose="020B0604030504040204" pitchFamily="34" charset="-120"/>
                  <a:ea typeface="微軟正黑體" panose="020B0604030504040204" pitchFamily="34" charset="-120"/>
                </a:rPr>
                <a:t>分鐘休息時間</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3" name="圓角矩形 2"/>
            <p:cNvSpPr/>
            <p:nvPr/>
          </p:nvSpPr>
          <p:spPr>
            <a:xfrm>
              <a:off x="315497" y="4074274"/>
              <a:ext cx="10753556" cy="1355703"/>
            </a:xfrm>
            <a:prstGeom prst="roundRect">
              <a:avLst/>
            </a:prstGeom>
            <a:noFill/>
            <a:ln w="76200">
              <a:solidFill>
                <a:srgbClr val="F7C09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26" name="矩形 25"/>
          <p:cNvSpPr/>
          <p:nvPr/>
        </p:nvSpPr>
        <p:spPr>
          <a:xfrm>
            <a:off x="721291" y="1615737"/>
            <a:ext cx="8084264"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參與者的</a:t>
            </a:r>
            <a:r>
              <a:rPr lang="zh-TW" altLang="en-US" sz="2800" b="1" dirty="0" smtClean="0">
                <a:solidFill>
                  <a:prstClr val="black"/>
                </a:solidFill>
                <a:latin typeface="微軟正黑體" panose="020B0604030504040204" pitchFamily="34" charset="-120"/>
                <a:ea typeface="微軟正黑體" panose="020B0604030504040204" pitchFamily="34" charset="-120"/>
              </a:rPr>
              <a:t>頭部保持</a:t>
            </a:r>
            <a:r>
              <a:rPr lang="zh-TW" altLang="en-US" sz="2800" b="1" dirty="0">
                <a:solidFill>
                  <a:prstClr val="black"/>
                </a:solidFill>
                <a:latin typeface="微軟正黑體" panose="020B0604030504040204" pitchFamily="34" charset="-120"/>
                <a:ea typeface="微軟正黑體" panose="020B0604030504040204" pitchFamily="34" charset="-120"/>
              </a:rPr>
              <a:t>在下巴托上，以</a:t>
            </a:r>
            <a:r>
              <a:rPr lang="zh-TW" altLang="en-US" sz="2800" b="1" dirty="0" smtClean="0">
                <a:solidFill>
                  <a:prstClr val="black"/>
                </a:solidFill>
                <a:latin typeface="微軟正黑體" panose="020B0604030504040204" pitchFamily="34" charset="-120"/>
                <a:ea typeface="微軟正黑體" panose="020B0604030504040204" pitchFamily="34" charset="-120"/>
              </a:rPr>
              <a:t>避免出現移動。</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721291" y="2170949"/>
            <a:ext cx="9649929"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下巴託與顯示器之間的距離為</a:t>
            </a:r>
            <a:r>
              <a:rPr lang="en-US" altLang="zh-TW" sz="2800" b="1" dirty="0">
                <a:solidFill>
                  <a:prstClr val="black"/>
                </a:solidFill>
                <a:latin typeface="微軟正黑體" panose="020B0604030504040204" pitchFamily="34" charset="-120"/>
                <a:ea typeface="微軟正黑體" panose="020B0604030504040204" pitchFamily="34" charset="-120"/>
              </a:rPr>
              <a:t>70 cm</a:t>
            </a:r>
            <a:r>
              <a:rPr lang="zh-TW" altLang="en-US" sz="2800" b="1" dirty="0" smtClean="0">
                <a:solidFill>
                  <a:prstClr val="black"/>
                </a:solidFill>
                <a:latin typeface="微軟正黑體" panose="020B0604030504040204" pitchFamily="34" charset="-120"/>
                <a:ea typeface="微軟正黑體" panose="020B0604030504040204" pitchFamily="34" charset="-120"/>
              </a:rPr>
              <a:t>，垂直</a:t>
            </a:r>
            <a:r>
              <a:rPr lang="zh-TW" altLang="en-US" sz="2800" b="1" dirty="0">
                <a:solidFill>
                  <a:prstClr val="black"/>
                </a:solidFill>
                <a:latin typeface="微軟正黑體" panose="020B0604030504040204" pitchFamily="34" charset="-120"/>
                <a:ea typeface="微軟正黑體" panose="020B0604030504040204" pitchFamily="34" charset="-120"/>
              </a:rPr>
              <a:t>軸的視角為</a:t>
            </a:r>
            <a:r>
              <a:rPr lang="en-US" altLang="zh-TW" sz="2800" b="1" dirty="0">
                <a:solidFill>
                  <a:prstClr val="black"/>
                </a:solidFill>
                <a:latin typeface="微軟正黑體" panose="020B0604030504040204" pitchFamily="34" charset="-120"/>
                <a:ea typeface="微軟正黑體" panose="020B0604030504040204" pitchFamily="34" charset="-120"/>
              </a:rPr>
              <a:t>17°</a:t>
            </a:r>
            <a:r>
              <a:rPr lang="zh-TW" altLang="en-US" sz="2800" b="1" dirty="0">
                <a:solidFill>
                  <a:prstClr val="black"/>
                </a:solidFill>
                <a:latin typeface="微軟正黑體" panose="020B0604030504040204" pitchFamily="34" charset="-120"/>
                <a:ea typeface="微軟正黑體" panose="020B0604030504040204" pitchFamily="34" charset="-120"/>
              </a:rPr>
              <a:t>，水平軸的視角為</a:t>
            </a:r>
            <a:r>
              <a:rPr lang="en-US" altLang="zh-TW" sz="2800" b="1" dirty="0">
                <a:solidFill>
                  <a:prstClr val="black"/>
                </a:solidFill>
                <a:latin typeface="微軟正黑體" panose="020B0604030504040204" pitchFamily="34" charset="-120"/>
                <a:ea typeface="微軟正黑體" panose="020B0604030504040204" pitchFamily="34" charset="-120"/>
              </a:rPr>
              <a:t>22°</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0795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425049" y="1976401"/>
            <a:ext cx="6432951"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每</a:t>
            </a:r>
            <a:r>
              <a:rPr lang="en-US" altLang="zh-TW" sz="2800" b="1" dirty="0" smtClean="0">
                <a:solidFill>
                  <a:prstClr val="black"/>
                </a:solidFill>
                <a:latin typeface="微軟正黑體" panose="020B0604030504040204" pitchFamily="34" charset="-120"/>
                <a:ea typeface="微軟正黑體" panose="020B0604030504040204" pitchFamily="34" charset="-120"/>
              </a:rPr>
              <a:t>1000ms</a:t>
            </a:r>
            <a:r>
              <a:rPr lang="zh-TW" altLang="en-US" sz="2800" b="1" dirty="0" smtClean="0">
                <a:solidFill>
                  <a:prstClr val="black"/>
                </a:solidFill>
                <a:latin typeface="微軟正黑體" panose="020B0604030504040204" pitchFamily="34" charset="-120"/>
                <a:ea typeface="微軟正黑體" panose="020B0604030504040204" pitchFamily="34" charset="-120"/>
              </a:rPr>
              <a:t>的測試以隨機方式排序</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a:stretch>
            <a:fillRect/>
          </a:stretch>
        </p:blipFill>
        <p:spPr>
          <a:xfrm>
            <a:off x="2589549" y="2915157"/>
            <a:ext cx="6867272" cy="3888866"/>
          </a:xfrm>
          <a:prstGeom prst="rect">
            <a:avLst/>
          </a:prstGeom>
        </p:spPr>
      </p:pic>
      <p:sp>
        <p:nvSpPr>
          <p:cNvPr id="5" name="矩形 4"/>
          <p:cNvSpPr/>
          <p:nvPr/>
        </p:nvSpPr>
        <p:spPr>
          <a:xfrm>
            <a:off x="425049" y="1469002"/>
            <a:ext cx="7130783"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在每個測試區塊開始前的注視為</a:t>
            </a:r>
            <a:r>
              <a:rPr lang="en-US" altLang="zh-TW" sz="2800" b="1" dirty="0">
                <a:solidFill>
                  <a:prstClr val="black"/>
                </a:solidFill>
                <a:latin typeface="微軟正黑體" panose="020B0604030504040204" pitchFamily="34" charset="-120"/>
                <a:ea typeface="微軟正黑體" panose="020B0604030504040204" pitchFamily="34" charset="-120"/>
              </a:rPr>
              <a:t>0-400ms</a:t>
            </a:r>
            <a:endParaRPr lang="zh-TW" altLang="en-US" dirty="0"/>
          </a:p>
        </p:txBody>
      </p:sp>
      <p:sp>
        <p:nvSpPr>
          <p:cNvPr id="6" name="矩形 5"/>
          <p:cNvSpPr/>
          <p:nvPr/>
        </p:nvSpPr>
        <p:spPr>
          <a:xfrm>
            <a:off x="425049" y="2553641"/>
            <a:ext cx="5242141" cy="523220"/>
          </a:xfrm>
          <a:prstGeom prst="rect">
            <a:avLst/>
          </a:prstGeom>
        </p:spPr>
        <p:txBody>
          <a:bodyPr wrap="non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測試區塊內的間格為</a:t>
            </a:r>
            <a:r>
              <a:rPr lang="en-US" altLang="zh-TW" sz="2800" b="1" dirty="0">
                <a:solidFill>
                  <a:prstClr val="black"/>
                </a:solidFill>
                <a:latin typeface="微軟正黑體" panose="020B0604030504040204" pitchFamily="34" charset="-120"/>
                <a:ea typeface="微軟正黑體" panose="020B0604030504040204" pitchFamily="34" charset="-120"/>
              </a:rPr>
              <a:t>1300ms</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66513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3"/>
          <a:stretch>
            <a:fillRect/>
          </a:stretch>
        </p:blipFill>
        <p:spPr>
          <a:xfrm>
            <a:off x="828986" y="3813047"/>
            <a:ext cx="10458430" cy="2196616"/>
          </a:xfrm>
          <a:prstGeom prst="rect">
            <a:avLst/>
          </a:prstGeom>
        </p:spPr>
      </p:pic>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1" name="圓角矩形 10"/>
          <p:cNvSpPr/>
          <p:nvPr/>
        </p:nvSpPr>
        <p:spPr>
          <a:xfrm>
            <a:off x="627017" y="2438918"/>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1</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2" name="圓角矩形 11"/>
          <p:cNvSpPr/>
          <p:nvPr/>
        </p:nvSpPr>
        <p:spPr>
          <a:xfrm>
            <a:off x="627018" y="3341310"/>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2</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22" name="矩形 21"/>
          <p:cNvSpPr/>
          <p:nvPr/>
        </p:nvSpPr>
        <p:spPr>
          <a:xfrm>
            <a:off x="2522677" y="2517990"/>
            <a:ext cx="4128217" cy="523220"/>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進行</a:t>
            </a:r>
            <a:r>
              <a:rPr lang="en-US" altLang="zh-TW" sz="2800" b="1" dirty="0" smtClean="0">
                <a:solidFill>
                  <a:prstClr val="black"/>
                </a:solidFill>
                <a:latin typeface="微軟正黑體" panose="020B0604030504040204" pitchFamily="34" charset="-120"/>
                <a:ea typeface="微軟正黑體" panose="020B0604030504040204" pitchFamily="34" charset="-120"/>
              </a:rPr>
              <a:t>9</a:t>
            </a:r>
            <a:r>
              <a:rPr lang="zh-TW" altLang="en-US" sz="2800" b="1" dirty="0" smtClean="0">
                <a:solidFill>
                  <a:prstClr val="black"/>
                </a:solidFill>
                <a:latin typeface="微軟正黑體" panose="020B0604030504040204" pitchFamily="34" charset="-120"/>
                <a:ea typeface="微軟正黑體" panose="020B0604030504040204" pitchFamily="34" charset="-120"/>
              </a:rPr>
              <a:t>點</a:t>
            </a:r>
            <a:r>
              <a:rPr lang="zh-TW" altLang="en-US" sz="2800" b="1" dirty="0">
                <a:solidFill>
                  <a:prstClr val="black"/>
                </a:solidFill>
                <a:latin typeface="微軟正黑體" panose="020B0604030504040204" pitchFamily="34" charset="-120"/>
                <a:ea typeface="微軟正黑體" panose="020B0604030504040204" pitchFamily="34" charset="-120"/>
              </a:rPr>
              <a:t>校準和驗證</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3" name="矩形 22"/>
          <p:cNvSpPr/>
          <p:nvPr/>
        </p:nvSpPr>
        <p:spPr>
          <a:xfrm>
            <a:off x="2522677" y="3341310"/>
            <a:ext cx="8764739"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參與者</a:t>
            </a:r>
            <a:r>
              <a:rPr lang="zh-TW" altLang="en-US" sz="2800" b="1" dirty="0" smtClean="0">
                <a:solidFill>
                  <a:prstClr val="black"/>
                </a:solidFill>
                <a:latin typeface="微軟正黑體" panose="020B0604030504040204" pitchFamily="34" charset="-120"/>
                <a:ea typeface="微軟正黑體" panose="020B0604030504040204" pitchFamily="34" charset="-120"/>
              </a:rPr>
              <a:t>觀看灰色背景上所顯示</a:t>
            </a:r>
            <a:r>
              <a:rPr lang="zh-TW" altLang="en-US" sz="2800" b="1" dirty="0">
                <a:solidFill>
                  <a:prstClr val="black"/>
                </a:solidFill>
                <a:latin typeface="微軟正黑體" panose="020B0604030504040204" pitchFamily="34" charset="-120"/>
                <a:ea typeface="微軟正黑體" panose="020B0604030504040204" pitchFamily="34" charset="-120"/>
              </a:rPr>
              <a:t>的注視</a:t>
            </a:r>
            <a:r>
              <a:rPr lang="zh-TW" altLang="en-US" sz="2800" b="1" dirty="0" smtClean="0">
                <a:solidFill>
                  <a:prstClr val="black"/>
                </a:solidFill>
                <a:latin typeface="微軟正黑體" panose="020B0604030504040204" pitchFamily="34" charset="-120"/>
                <a:ea typeface="微軟正黑體" panose="020B0604030504040204" pitchFamily="34" charset="-120"/>
              </a:rPr>
              <a:t>標記</a:t>
            </a:r>
            <a:r>
              <a:rPr lang="en-US" altLang="zh-TW" sz="2800" b="1" dirty="0">
                <a:solidFill>
                  <a:prstClr val="black"/>
                </a:solidFill>
                <a:latin typeface="微軟正黑體" panose="020B0604030504040204" pitchFamily="34" charset="-120"/>
                <a:ea typeface="微軟正黑體" panose="020B0604030504040204" pitchFamily="34" charset="-120"/>
              </a:rPr>
              <a:t>(34×34</a:t>
            </a:r>
            <a:r>
              <a:rPr lang="zh-TW" altLang="en-US" sz="2800" b="1" dirty="0">
                <a:solidFill>
                  <a:prstClr val="black"/>
                </a:solidFill>
                <a:latin typeface="微軟正黑體" panose="020B0604030504040204" pitchFamily="34" charset="-120"/>
                <a:ea typeface="微軟正黑體" panose="020B0604030504040204" pitchFamily="34" charset="-120"/>
              </a:rPr>
              <a:t>像素</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p:cNvSpPr/>
          <p:nvPr/>
        </p:nvSpPr>
        <p:spPr>
          <a:xfrm>
            <a:off x="1412150" y="5827393"/>
            <a:ext cx="8764739" cy="954107"/>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在反向掃視任務結束之後，參與者須對網路遊戲圖片呈現的心理價值、激勵感、渴望感，進行</a:t>
            </a:r>
            <a:r>
              <a:rPr lang="en-US" altLang="zh-TW" sz="2800" b="1" dirty="0" smtClean="0">
                <a:solidFill>
                  <a:prstClr val="black"/>
                </a:solidFill>
                <a:latin typeface="微軟正黑體" panose="020B0604030504040204" pitchFamily="34" charset="-120"/>
                <a:ea typeface="微軟正黑體" panose="020B0604030504040204" pitchFamily="34" charset="-120"/>
              </a:rPr>
              <a:t>9</a:t>
            </a:r>
            <a:r>
              <a:rPr lang="zh-TW" altLang="en-US" sz="2800" b="1" dirty="0" smtClean="0">
                <a:solidFill>
                  <a:prstClr val="black"/>
                </a:solidFill>
                <a:latin typeface="微軟正黑體" panose="020B0604030504040204" pitchFamily="34" charset="-120"/>
                <a:ea typeface="微軟正黑體" panose="020B0604030504040204" pitchFamily="34" charset="-120"/>
              </a:rPr>
              <a:t>分的評分量表</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285968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6" y="561703"/>
            <a:ext cx="11564983" cy="830997"/>
          </a:xfrm>
          <a:prstGeom prst="rect">
            <a:avLst/>
          </a:prstGeom>
          <a:noFill/>
        </p:spPr>
        <p:txBody>
          <a:bodyPr wrap="square" rtlCol="0">
            <a:spAutoFit/>
          </a:bodyPr>
          <a:lstStyle/>
          <a:p>
            <a:r>
              <a:rPr lang="en-US" altLang="zh-TW" sz="4800" dirty="0" smtClean="0">
                <a:solidFill>
                  <a:prstClr val="black"/>
                </a:solidFill>
                <a:latin typeface="微軟正黑體" panose="020B0604030504040204" pitchFamily="34" charset="-120"/>
                <a:ea typeface="微軟正黑體" panose="020B0604030504040204" pitchFamily="34" charset="-120"/>
              </a:rPr>
              <a:t>Methods-</a:t>
            </a:r>
            <a:r>
              <a:rPr lang="en-US" altLang="zh-TW" sz="4000" dirty="0">
                <a:solidFill>
                  <a:prstClr val="black"/>
                </a:solidFill>
                <a:latin typeface="微軟正黑體" panose="020B0604030504040204" pitchFamily="34" charset="-120"/>
                <a:ea typeface="微軟正黑體" panose="020B0604030504040204" pitchFamily="34" charset="-120"/>
              </a:rPr>
              <a:t>D</a:t>
            </a:r>
            <a:r>
              <a:rPr lang="en-US" altLang="zh-TW" sz="4000" dirty="0" smtClean="0">
                <a:solidFill>
                  <a:prstClr val="black"/>
                </a:solidFill>
                <a:latin typeface="微軟正黑體" panose="020B0604030504040204" pitchFamily="34" charset="-120"/>
                <a:ea typeface="微軟正黑體" panose="020B0604030504040204" pitchFamily="34" charset="-120"/>
              </a:rPr>
              <a:t>ata </a:t>
            </a:r>
            <a:r>
              <a:rPr lang="en-US" altLang="zh-TW" sz="4000" dirty="0">
                <a:solidFill>
                  <a:prstClr val="black"/>
                </a:solidFill>
                <a:latin typeface="微軟正黑體" panose="020B0604030504040204" pitchFamily="34" charset="-120"/>
                <a:ea typeface="微軟正黑體" panose="020B0604030504040204" pitchFamily="34" charset="-120"/>
              </a:rPr>
              <a:t>analysis and statistical analysis</a:t>
            </a:r>
            <a:endParaRPr lang="zh-TW" altLang="en-US" sz="4000" dirty="0">
              <a:solidFill>
                <a:prstClr val="black"/>
              </a:solidFill>
              <a:latin typeface="微軟正黑體" panose="020B0604030504040204" pitchFamily="34" charset="-120"/>
              <a:ea typeface="微軟正黑體" panose="020B0604030504040204" pitchFamily="34" charset="-120"/>
            </a:endParaRPr>
          </a:p>
        </p:txBody>
      </p:sp>
      <p:sp>
        <p:nvSpPr>
          <p:cNvPr id="22" name="矩形 21"/>
          <p:cNvSpPr/>
          <p:nvPr/>
        </p:nvSpPr>
        <p:spPr>
          <a:xfrm>
            <a:off x="392238" y="2479977"/>
            <a:ext cx="8850615"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在眼動數據分析中，只收集眼睛在注視區域內的數據</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3" name="矩形 22"/>
          <p:cNvSpPr/>
          <p:nvPr/>
        </p:nvSpPr>
        <p:spPr>
          <a:xfrm>
            <a:off x="828987" y="3253417"/>
            <a:ext cx="8764739" cy="523220"/>
          </a:xfrm>
          <a:prstGeom prst="rect">
            <a:avLst/>
          </a:prstGeom>
        </p:spPr>
        <p:txBody>
          <a:bodyPr wrap="square">
            <a:spAutoFit/>
          </a:bodyPr>
          <a:lstStyle/>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在注視區域內移動到的第一個注視點的時間</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828986" y="3837106"/>
            <a:ext cx="8764739" cy="523220"/>
          </a:xfrm>
          <a:prstGeom prst="rect">
            <a:avLst/>
          </a:prstGeom>
        </p:spPr>
        <p:txBody>
          <a:bodyPr wrap="square">
            <a:spAutoFit/>
          </a:bodyPr>
          <a:lstStyle/>
          <a:p>
            <a:pPr marL="457200" indent="-457200">
              <a:buFont typeface="Wingdings" panose="05000000000000000000" pitchFamily="2" charset="2"/>
              <a:buChar char="ü"/>
            </a:pPr>
            <a:r>
              <a:rPr lang="zh-TW" altLang="en-US" sz="2800" b="1" dirty="0" smtClean="0">
                <a:solidFill>
                  <a:prstClr val="black"/>
                </a:solidFill>
                <a:latin typeface="微軟正黑體" panose="020B0604030504040204" pitchFamily="34" charset="-120"/>
                <a:ea typeface="微軟正黑體" panose="020B0604030504040204" pitchFamily="34" charset="-120"/>
              </a:rPr>
              <a:t>錯誤率</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在反向任務中注視錯方向的次數比率</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p:txBody>
      </p:sp>
      <p:sp>
        <p:nvSpPr>
          <p:cNvPr id="9" name="矩形 8"/>
          <p:cNvSpPr/>
          <p:nvPr/>
        </p:nvSpPr>
        <p:spPr>
          <a:xfrm>
            <a:off x="169817" y="4839232"/>
            <a:ext cx="11789572" cy="954107"/>
          </a:xfrm>
          <a:prstGeom prst="rect">
            <a:avLst/>
          </a:prstGeom>
        </p:spPr>
        <p:txBody>
          <a:bodyPr wrap="square">
            <a:spAutoFit/>
          </a:bodyPr>
          <a:lstStyle/>
          <a:p>
            <a:pPr marL="457200" indent="-457200">
              <a:buClr>
                <a:schemeClr val="tx1"/>
              </a:buClr>
              <a:buFont typeface="Arial" panose="020B0604020202020204" pitchFamily="34" charset="0"/>
              <a:buChar char="•"/>
            </a:pPr>
            <a:r>
              <a:rPr lang="zh-TW" altLang="en-US" sz="2800" b="1" dirty="0" smtClean="0">
                <a:solidFill>
                  <a:srgbClr val="CC0000"/>
                </a:solidFill>
                <a:latin typeface="微軟正黑體" panose="020B0604030504040204" pitchFamily="34" charset="-120"/>
                <a:ea typeface="微軟正黑體" panose="020B0604030504040204" pitchFamily="34" charset="-120"/>
              </a:rPr>
              <a:t>比較人口統計和臨床特徵</a:t>
            </a:r>
            <a:r>
              <a:rPr lang="zh-TW" altLang="en-US" sz="2800" b="1" dirty="0" smtClean="0">
                <a:solidFill>
                  <a:prstClr val="black"/>
                </a:solidFill>
                <a:latin typeface="微軟正黑體" panose="020B0604030504040204" pitchFamily="34" charset="-120"/>
                <a:ea typeface="微軟正黑體" panose="020B0604030504040204" pitchFamily="34" charset="-120"/>
              </a:rPr>
              <a:t>以及</a:t>
            </a:r>
            <a:r>
              <a:rPr lang="zh-TW" altLang="en-US" sz="2800" b="1" dirty="0" smtClean="0">
                <a:solidFill>
                  <a:srgbClr val="CC0000"/>
                </a:solidFill>
                <a:latin typeface="微軟正黑體" panose="020B0604030504040204" pitchFamily="34" charset="-120"/>
                <a:ea typeface="微軟正黑體" panose="020B0604030504040204" pitchFamily="34" charset="-120"/>
              </a:rPr>
              <a:t>分析網路沉癮者</a:t>
            </a:r>
            <a:r>
              <a:rPr lang="en-US" altLang="zh-TW" sz="2800" b="1" dirty="0" smtClean="0">
                <a:solidFill>
                  <a:srgbClr val="CC0000"/>
                </a:solidFill>
                <a:latin typeface="微軟正黑體" panose="020B0604030504040204" pitchFamily="34" charset="-120"/>
                <a:ea typeface="微軟正黑體" panose="020B0604030504040204" pitchFamily="34" charset="-120"/>
              </a:rPr>
              <a:t>(IGD)</a:t>
            </a:r>
            <a:r>
              <a:rPr lang="zh-TW" altLang="en-US" sz="2800" b="1" dirty="0" smtClean="0">
                <a:solidFill>
                  <a:srgbClr val="CC0000"/>
                </a:solidFill>
                <a:latin typeface="微軟正黑體" panose="020B0604030504040204" pitchFamily="34" charset="-120"/>
                <a:ea typeface="微軟正黑體" panose="020B0604030504040204" pitchFamily="34" charset="-120"/>
              </a:rPr>
              <a:t>和健康對照組</a:t>
            </a:r>
            <a:r>
              <a:rPr lang="en-US" altLang="zh-TW" sz="2800" b="1" dirty="0" smtClean="0">
                <a:solidFill>
                  <a:srgbClr val="CC0000"/>
                </a:solidFill>
                <a:latin typeface="微軟正黑體" panose="020B0604030504040204" pitchFamily="34" charset="-120"/>
                <a:ea typeface="微軟正黑體" panose="020B0604030504040204" pitchFamily="34" charset="-120"/>
              </a:rPr>
              <a:t>(HC)</a:t>
            </a:r>
            <a:r>
              <a:rPr lang="zh-TW" altLang="en-US" sz="2800" b="1" dirty="0" smtClean="0">
                <a:solidFill>
                  <a:srgbClr val="CC0000"/>
                </a:solidFill>
                <a:latin typeface="微軟正黑體" panose="020B0604030504040204" pitchFamily="34" charset="-120"/>
                <a:ea typeface="微軟正黑體" panose="020B0604030504040204" pitchFamily="34" charset="-120"/>
              </a:rPr>
              <a:t>所有的測試</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7" name="矩形 16"/>
          <p:cNvSpPr/>
          <p:nvPr/>
        </p:nvSpPr>
        <p:spPr>
          <a:xfrm>
            <a:off x="169817" y="5781949"/>
            <a:ext cx="3728414"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智力</a:t>
            </a:r>
            <a:r>
              <a:rPr lang="en-US" altLang="zh-TW" sz="2800" b="1" dirty="0" smtClean="0">
                <a:solidFill>
                  <a:prstClr val="black"/>
                </a:solidFill>
                <a:latin typeface="微軟正黑體" panose="020B0604030504040204" pitchFamily="34" charset="-120"/>
                <a:ea typeface="微軟正黑體" panose="020B0604030504040204" pitchFamily="34" charset="-120"/>
              </a:rPr>
              <a:t>IQ</a:t>
            </a:r>
            <a:r>
              <a:rPr lang="zh-TW" altLang="en-US" sz="2800" b="1" dirty="0" smtClean="0">
                <a:solidFill>
                  <a:prstClr val="black"/>
                </a:solidFill>
                <a:latin typeface="微軟正黑體" panose="020B0604030504040204" pitchFamily="34" charset="-120"/>
                <a:ea typeface="微軟正黑體" panose="020B0604030504040204" pitchFamily="34" charset="-120"/>
              </a:rPr>
              <a:t>為共變項</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65252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38259" y="1971100"/>
            <a:ext cx="1083506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使用</a:t>
            </a:r>
            <a:r>
              <a:rPr lang="en-US" altLang="zh-TW" sz="2800" b="1" dirty="0" smtClean="0">
                <a:solidFill>
                  <a:prstClr val="black"/>
                </a:solidFill>
                <a:latin typeface="微軟正黑體" panose="020B0604030504040204" pitchFamily="34" charset="-120"/>
                <a:ea typeface="微軟正黑體" panose="020B0604030504040204" pitchFamily="34" charset="-120"/>
              </a:rPr>
              <a:t>R</a:t>
            </a:r>
            <a:r>
              <a:rPr lang="zh-TW" altLang="en-US" sz="2800" b="1" dirty="0" smtClean="0">
                <a:solidFill>
                  <a:prstClr val="black"/>
                </a:solidFill>
                <a:latin typeface="微軟正黑體" panose="020B0604030504040204" pitchFamily="34" charset="-120"/>
                <a:ea typeface="微軟正黑體" panose="020B0604030504040204" pitchFamily="34" charset="-120"/>
              </a:rPr>
              <a:t>統計軟體的</a:t>
            </a:r>
            <a:r>
              <a:rPr lang="en-US" altLang="zh-TW" sz="2800" b="1" dirty="0">
                <a:solidFill>
                  <a:prstClr val="black"/>
                </a:solidFill>
                <a:latin typeface="微軟正黑體" panose="020B0604030504040204" pitchFamily="34" charset="-120"/>
                <a:ea typeface="微軟正黑體" panose="020B0604030504040204" pitchFamily="34" charset="-120"/>
              </a:rPr>
              <a:t>‘lme4’ </a:t>
            </a:r>
            <a:r>
              <a:rPr lang="en-US" altLang="zh-TW" sz="2800" b="1" dirty="0" smtClean="0">
                <a:solidFill>
                  <a:prstClr val="black"/>
                </a:solidFill>
                <a:latin typeface="微軟正黑體" panose="020B0604030504040204" pitchFamily="34" charset="-120"/>
                <a:ea typeface="微軟正黑體" panose="020B0604030504040204" pitchFamily="34" charset="-120"/>
              </a:rPr>
              <a:t>package</a:t>
            </a:r>
            <a:r>
              <a:rPr lang="zh-TW" altLang="en-US" sz="2800" b="1" dirty="0">
                <a:solidFill>
                  <a:prstClr val="black"/>
                </a:solidFill>
                <a:latin typeface="微軟正黑體" panose="020B0604030504040204" pitchFamily="34" charset="-120"/>
                <a:ea typeface="微軟正黑體" panose="020B0604030504040204" pitchFamily="34" charset="-120"/>
              </a:rPr>
              <a:t>執行一個線性混合效應</a:t>
            </a:r>
            <a:r>
              <a:rPr lang="zh-TW" altLang="en-US" sz="2800" b="1" dirty="0" smtClean="0">
                <a:solidFill>
                  <a:prstClr val="black"/>
                </a:solidFill>
                <a:latin typeface="微軟正黑體" panose="020B0604030504040204" pitchFamily="34" charset="-120"/>
                <a:ea typeface="微軟正黑體" panose="020B0604030504040204" pitchFamily="34" charset="-120"/>
              </a:rPr>
              <a:t>模型的混和設計</a:t>
            </a:r>
            <a:r>
              <a:rPr lang="en-US" altLang="zh-TW" sz="2800" b="1" dirty="0" smtClean="0">
                <a:solidFill>
                  <a:prstClr val="black"/>
                </a:solidFill>
                <a:latin typeface="微軟正黑體" panose="020B0604030504040204" pitchFamily="34" charset="-120"/>
                <a:ea typeface="微軟正黑體" panose="020B0604030504040204" pitchFamily="34" charset="-120"/>
              </a:rPr>
              <a:t>ANOVA</a:t>
            </a:r>
            <a:r>
              <a:rPr lang="zh-TW" altLang="en-US" sz="2800" b="1" dirty="0" smtClean="0">
                <a:solidFill>
                  <a:prstClr val="black"/>
                </a:solidFill>
                <a:latin typeface="微軟正黑體" panose="020B0604030504040204" pitchFamily="34" charset="-120"/>
                <a:ea typeface="微軟正黑體" panose="020B0604030504040204" pitchFamily="34" charset="-120"/>
              </a:rPr>
              <a:t>分析</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939838" y="3192409"/>
            <a:ext cx="10835067" cy="954107"/>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為了調查在反向掃視任務</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zh-TW" altLang="en-US" sz="2800" b="1" dirty="0" smtClean="0">
                <a:solidFill>
                  <a:prstClr val="black"/>
                </a:solidFill>
                <a:latin typeface="微軟正黑體" panose="020B0604030504040204" pitchFamily="34" charset="-120"/>
                <a:ea typeface="微軟正黑體" panose="020B0604030504040204" pitchFamily="34" charset="-120"/>
              </a:rPr>
              <a:t>，注視</a:t>
            </a:r>
            <a:r>
              <a:rPr lang="zh-TW" altLang="en-US" sz="2800" b="1" dirty="0">
                <a:solidFill>
                  <a:prstClr val="black"/>
                </a:solidFill>
                <a:latin typeface="微軟正黑體" panose="020B0604030504040204" pitchFamily="34" charset="-120"/>
                <a:ea typeface="微軟正黑體" panose="020B0604030504040204" pitchFamily="34" charset="-120"/>
              </a:rPr>
              <a:t>區域內移動到的第一個注視點的</a:t>
            </a:r>
            <a:r>
              <a:rPr lang="zh-TW" altLang="en-US" sz="2800" b="1" dirty="0" smtClean="0">
                <a:solidFill>
                  <a:prstClr val="black"/>
                </a:solidFill>
                <a:latin typeface="微軟正黑體" panose="020B0604030504040204" pitchFamily="34" charset="-120"/>
                <a:ea typeface="微軟正黑體" panose="020B0604030504040204" pitchFamily="34" charset="-120"/>
              </a:rPr>
              <a:t>時間和錯誤率之間的差異，以及群組間和圖片型態之間的差異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6" name="矩形 15"/>
          <p:cNvSpPr/>
          <p:nvPr/>
        </p:nvSpPr>
        <p:spPr>
          <a:xfrm>
            <a:off x="338258" y="4724916"/>
            <a:ext cx="10835067"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使用</a:t>
            </a:r>
            <a:r>
              <a:rPr lang="en-US" altLang="zh-TW" sz="2800" b="1" dirty="0">
                <a:solidFill>
                  <a:prstClr val="black"/>
                </a:solidFill>
                <a:latin typeface="微軟正黑體" panose="020B0604030504040204" pitchFamily="34" charset="-120"/>
                <a:ea typeface="微軟正黑體" panose="020B0604030504040204" pitchFamily="34" charset="-120"/>
              </a:rPr>
              <a:t>R</a:t>
            </a:r>
            <a:r>
              <a:rPr lang="zh-TW" altLang="en-US" sz="2800" b="1" dirty="0">
                <a:solidFill>
                  <a:prstClr val="black"/>
                </a:solidFill>
                <a:latin typeface="微軟正黑體" panose="020B0604030504040204" pitchFamily="34" charset="-120"/>
                <a:ea typeface="微軟正黑體" panose="020B0604030504040204" pitchFamily="34" charset="-120"/>
              </a:rPr>
              <a:t>統計軟體</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err="1" smtClean="0">
                <a:solidFill>
                  <a:prstClr val="black"/>
                </a:solidFill>
                <a:latin typeface="微軟正黑體" panose="020B0604030504040204" pitchFamily="34" charset="-120"/>
                <a:ea typeface="微軟正黑體" panose="020B0604030504040204" pitchFamily="34" charset="-120"/>
              </a:rPr>
              <a:t>emmeans’package</a:t>
            </a:r>
            <a:r>
              <a:rPr lang="zh-TW" altLang="en-US" sz="2800" b="1" dirty="0" smtClean="0">
                <a:solidFill>
                  <a:prstClr val="black"/>
                </a:solidFill>
                <a:latin typeface="微軟正黑體" panose="020B0604030504040204" pitchFamily="34" charset="-120"/>
                <a:ea typeface="微軟正黑體" panose="020B0604030504040204" pitchFamily="34" charset="-120"/>
              </a:rPr>
              <a:t>來執行</a:t>
            </a:r>
            <a:r>
              <a:rPr lang="en-US" altLang="zh-TW" sz="2800" b="1" dirty="0" err="1" smtClean="0">
                <a:solidFill>
                  <a:prstClr val="black"/>
                </a:solidFill>
                <a:latin typeface="微軟正黑體" panose="020B0604030504040204" pitchFamily="34" charset="-120"/>
                <a:ea typeface="微軟正黑體" panose="020B0604030504040204" pitchFamily="34" charset="-120"/>
              </a:rPr>
              <a:t>Bonferroni</a:t>
            </a:r>
            <a:r>
              <a:rPr lang="zh-TW" altLang="en-US" sz="2800" b="1" dirty="0" smtClean="0">
                <a:solidFill>
                  <a:prstClr val="black"/>
                </a:solidFill>
                <a:latin typeface="微軟正黑體" panose="020B0604030504040204" pitchFamily="34" charset="-120"/>
                <a:ea typeface="微軟正黑體" panose="020B0604030504040204" pitchFamily="34" charset="-120"/>
              </a:rPr>
              <a:t>事後檢定，來揭示具體的差異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cxnSp>
        <p:nvCxnSpPr>
          <p:cNvPr id="3" name="直線單箭頭接點 2"/>
          <p:cNvCxnSpPr/>
          <p:nvPr/>
        </p:nvCxnSpPr>
        <p:spPr>
          <a:xfrm>
            <a:off x="338259" y="3476958"/>
            <a:ext cx="57751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文字方塊 16"/>
          <p:cNvSpPr txBox="1"/>
          <p:nvPr/>
        </p:nvSpPr>
        <p:spPr>
          <a:xfrm>
            <a:off x="627016" y="561703"/>
            <a:ext cx="11564983" cy="830997"/>
          </a:xfrm>
          <a:prstGeom prst="rect">
            <a:avLst/>
          </a:prstGeom>
          <a:noFill/>
        </p:spPr>
        <p:txBody>
          <a:bodyPr wrap="square" rtlCol="0">
            <a:spAutoFit/>
          </a:bodyPr>
          <a:lstStyle/>
          <a:p>
            <a:r>
              <a:rPr lang="en-US" altLang="zh-TW" sz="4800" dirty="0" smtClean="0">
                <a:solidFill>
                  <a:prstClr val="black"/>
                </a:solidFill>
                <a:latin typeface="微軟正黑體" panose="020B0604030504040204" pitchFamily="34" charset="-120"/>
                <a:ea typeface="微軟正黑體" panose="020B0604030504040204" pitchFamily="34" charset="-120"/>
              </a:rPr>
              <a:t>Methods-</a:t>
            </a:r>
            <a:r>
              <a:rPr lang="en-US" altLang="zh-TW" sz="4000" dirty="0">
                <a:solidFill>
                  <a:prstClr val="black"/>
                </a:solidFill>
                <a:latin typeface="微軟正黑體" panose="020B0604030504040204" pitchFamily="34" charset="-120"/>
                <a:ea typeface="微軟正黑體" panose="020B0604030504040204" pitchFamily="34" charset="-120"/>
              </a:rPr>
              <a:t>D</a:t>
            </a:r>
            <a:r>
              <a:rPr lang="en-US" altLang="zh-TW" sz="4000" dirty="0" smtClean="0">
                <a:solidFill>
                  <a:prstClr val="black"/>
                </a:solidFill>
                <a:latin typeface="微軟正黑體" panose="020B0604030504040204" pitchFamily="34" charset="-120"/>
                <a:ea typeface="微軟正黑體" panose="020B0604030504040204" pitchFamily="34" charset="-120"/>
              </a:rPr>
              <a:t>ata </a:t>
            </a:r>
            <a:r>
              <a:rPr lang="en-US" altLang="zh-TW" sz="4000" dirty="0">
                <a:solidFill>
                  <a:prstClr val="black"/>
                </a:solidFill>
                <a:latin typeface="微軟正黑體" panose="020B0604030504040204" pitchFamily="34" charset="-120"/>
                <a:ea typeface="微軟正黑體" panose="020B0604030504040204" pitchFamily="34" charset="-120"/>
              </a:rPr>
              <a:t>analysis and statistical analysis</a:t>
            </a:r>
            <a:endParaRPr lang="zh-TW" altLang="en-US" sz="4000"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64812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19048" y="1392700"/>
            <a:ext cx="10630029" cy="559512"/>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smtClean="0">
                <a:solidFill>
                  <a:prstClr val="black"/>
                </a:solidFill>
                <a:latin typeface="微軟正黑體" panose="020B0604030504040204" pitchFamily="34" charset="-120"/>
                <a:ea typeface="微軟正黑體" panose="020B0604030504040204" pitchFamily="34" charset="-120"/>
              </a:rPr>
              <a:t>HC</a:t>
            </a: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zh-TW" altLang="en-US" sz="2800" b="1" dirty="0">
                <a:solidFill>
                  <a:prstClr val="black"/>
                </a:solidFill>
                <a:latin typeface="微軟正黑體" panose="020B0604030504040204" pitchFamily="34" charset="-120"/>
                <a:ea typeface="微軟正黑體" panose="020B0604030504040204" pitchFamily="34" charset="-120"/>
              </a:rPr>
              <a:t>年齡和受教育程度方面無顯著差異。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19048" y="1924923"/>
            <a:ext cx="11945483" cy="1118255"/>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en-US" altLang="zh-TW" sz="2800" b="1" dirty="0">
                <a:solidFill>
                  <a:prstClr val="black"/>
                </a:solidFill>
                <a:latin typeface="微軟正黑體" panose="020B0604030504040204" pitchFamily="34" charset="-120"/>
                <a:ea typeface="微軟正黑體" panose="020B0604030504040204" pitchFamily="34" charset="-120"/>
              </a:rPr>
              <a:t>Internet Addiction </a:t>
            </a:r>
            <a:r>
              <a:rPr lang="en-US" altLang="zh-TW" sz="2800" b="1" dirty="0" smtClean="0">
                <a:solidFill>
                  <a:prstClr val="black"/>
                </a:solidFill>
                <a:latin typeface="微軟正黑體" panose="020B0604030504040204" pitchFamily="34" charset="-120"/>
                <a:ea typeface="微軟正黑體" panose="020B0604030504040204" pitchFamily="34" charset="-120"/>
              </a:rPr>
              <a:t>Test(IAT)</a:t>
            </a:r>
            <a:r>
              <a:rPr lang="zh-TW" altLang="en-US" sz="2800" b="1" dirty="0" smtClean="0">
                <a:solidFill>
                  <a:prstClr val="black"/>
                </a:solidFill>
                <a:latin typeface="微軟正黑體" panose="020B0604030504040204" pitchFamily="34" charset="-120"/>
                <a:ea typeface="微軟正黑體" panose="020B0604030504040204" pitchFamily="34" charset="-120"/>
              </a:rPr>
              <a:t>分數比</a:t>
            </a:r>
            <a:r>
              <a:rPr lang="en-US" altLang="zh-TW" sz="2800" b="1" dirty="0" smtClean="0">
                <a:solidFill>
                  <a:prstClr val="black"/>
                </a:solidFill>
                <a:latin typeface="微軟正黑體" panose="020B0604030504040204" pitchFamily="34" charset="-120"/>
                <a:ea typeface="微軟正黑體" panose="020B0604030504040204" pitchFamily="34" charset="-120"/>
              </a:rPr>
              <a:t>H</a:t>
            </a:r>
            <a:r>
              <a:rPr lang="en-US" altLang="zh-TW" sz="2800" b="1" dirty="0">
                <a:solidFill>
                  <a:prstClr val="black"/>
                </a:solidFill>
                <a:latin typeface="微軟正黑體" panose="020B0604030504040204" pitchFamily="34" charset="-120"/>
                <a:ea typeface="微軟正黑體" panose="020B0604030504040204" pitchFamily="34" charset="-120"/>
              </a:rPr>
              <a:t>C</a:t>
            </a:r>
            <a:r>
              <a:rPr lang="zh-TW" altLang="en-US" sz="2800" b="1" dirty="0" smtClean="0">
                <a:solidFill>
                  <a:prstClr val="black"/>
                </a:solidFill>
                <a:latin typeface="微軟正黑體" panose="020B0604030504040204" pitchFamily="34" charset="-120"/>
                <a:ea typeface="微軟正黑體" panose="020B0604030504040204" pitchFamily="34" charset="-120"/>
              </a:rPr>
              <a:t>高</a:t>
            </a:r>
            <a:r>
              <a:rPr lang="en-US" altLang="zh-TW" sz="2800" b="1" dirty="0">
                <a:solidFill>
                  <a:prstClr val="black"/>
                </a:solidFill>
                <a:latin typeface="微軟正黑體" panose="020B0604030504040204" pitchFamily="34" charset="-120"/>
                <a:ea typeface="微軟正黑體" panose="020B0604030504040204" pitchFamily="34" charset="-120"/>
              </a:rPr>
              <a:t>(t = −4.982, P &lt; .</a:t>
            </a:r>
            <a:r>
              <a:rPr lang="en-US" altLang="zh-TW" sz="2800" b="1" dirty="0" smtClean="0">
                <a:solidFill>
                  <a:prstClr val="black"/>
                </a:solidFill>
                <a:latin typeface="微軟正黑體" panose="020B0604030504040204" pitchFamily="34" charset="-120"/>
                <a:ea typeface="微軟正黑體" panose="020B0604030504040204" pitchFamily="34" charset="-120"/>
              </a:rPr>
              <a:t>001</a:t>
            </a:r>
            <a:r>
              <a:rPr lang="en-US" altLang="zh-TW" sz="2800" b="1" dirty="0">
                <a:solidFill>
                  <a:prstClr val="black"/>
                </a:solidFill>
                <a:latin typeface="微軟正黑體" panose="020B0604030504040204" pitchFamily="34" charset="-120"/>
                <a:ea typeface="微軟正黑體" panose="020B0604030504040204" pitchFamily="34" charset="-120"/>
              </a:rPr>
              <a:t>) </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a:blip r:embed="rId3"/>
          <a:stretch>
            <a:fillRect/>
          </a:stretch>
        </p:blipFill>
        <p:spPr>
          <a:xfrm>
            <a:off x="370703" y="3773782"/>
            <a:ext cx="11593828" cy="3084218"/>
          </a:xfrm>
          <a:prstGeom prst="rect">
            <a:avLst/>
          </a:prstGeom>
        </p:spPr>
      </p:pic>
      <p:sp>
        <p:nvSpPr>
          <p:cNvPr id="11" name="矩形 10"/>
          <p:cNvSpPr/>
          <p:nvPr/>
        </p:nvSpPr>
        <p:spPr>
          <a:xfrm>
            <a:off x="19048" y="2938808"/>
            <a:ext cx="10634539" cy="605294"/>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en-US" altLang="zh-TW" sz="2800" b="1" dirty="0" smtClean="0">
                <a:solidFill>
                  <a:prstClr val="black"/>
                </a:solidFill>
                <a:latin typeface="微軟正黑體" panose="020B0604030504040204" pitchFamily="34" charset="-120"/>
                <a:ea typeface="微軟正黑體" panose="020B0604030504040204" pitchFamily="34" charset="-120"/>
              </a:rPr>
              <a:t>IQ</a:t>
            </a:r>
            <a:r>
              <a:rPr lang="zh-TW" altLang="en-US" sz="2800" b="1" dirty="0" smtClean="0">
                <a:solidFill>
                  <a:prstClr val="black"/>
                </a:solidFill>
                <a:latin typeface="微軟正黑體" panose="020B0604030504040204" pitchFamily="34" charset="-120"/>
                <a:ea typeface="微軟正黑體" panose="020B0604030504040204" pitchFamily="34" charset="-120"/>
              </a:rPr>
              <a:t>分數比</a:t>
            </a:r>
            <a:r>
              <a:rPr lang="en-US" altLang="zh-TW" sz="2800" b="1" dirty="0" smtClean="0">
                <a:solidFill>
                  <a:prstClr val="black"/>
                </a:solidFill>
                <a:latin typeface="微軟正黑體" panose="020B0604030504040204" pitchFamily="34" charset="-120"/>
                <a:ea typeface="微軟正黑體" panose="020B0604030504040204" pitchFamily="34" charset="-120"/>
              </a:rPr>
              <a:t>HC</a:t>
            </a:r>
            <a:r>
              <a:rPr lang="zh-TW" altLang="en-US" sz="2800" b="1" dirty="0" smtClean="0">
                <a:solidFill>
                  <a:prstClr val="black"/>
                </a:solidFill>
                <a:latin typeface="微軟正黑體" panose="020B0604030504040204" pitchFamily="34" charset="-120"/>
                <a:ea typeface="微軟正黑體" panose="020B0604030504040204" pitchFamily="34" charset="-120"/>
              </a:rPr>
              <a:t>低</a:t>
            </a:r>
            <a:r>
              <a:rPr lang="en-US" altLang="zh-TW" sz="2800" b="1" dirty="0">
                <a:solidFill>
                  <a:prstClr val="black"/>
                </a:solidFill>
                <a:latin typeface="微軟正黑體" panose="020B0604030504040204" pitchFamily="34" charset="-120"/>
                <a:ea typeface="微軟正黑體" panose="020B0604030504040204" pitchFamily="34" charset="-120"/>
              </a:rPr>
              <a:t>(t = 4.107, P &lt; .001)</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694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266070" y="2502130"/>
            <a:ext cx="10490162" cy="1118255"/>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患者和</a:t>
            </a:r>
            <a:r>
              <a:rPr lang="en-US" altLang="zh-TW" sz="2800" b="1" dirty="0" smtClean="0">
                <a:solidFill>
                  <a:prstClr val="black"/>
                </a:solidFill>
                <a:latin typeface="微軟正黑體" panose="020B0604030504040204" pitchFamily="34" charset="-120"/>
                <a:ea typeface="微軟正黑體" panose="020B0604030504040204" pitchFamily="34" charset="-120"/>
              </a:rPr>
              <a:t>HC</a:t>
            </a:r>
            <a:r>
              <a:rPr lang="zh-TW" altLang="en-US" sz="2800" b="1" dirty="0" smtClean="0">
                <a:solidFill>
                  <a:prstClr val="black"/>
                </a:solidFill>
                <a:latin typeface="微軟正黑體" panose="020B0604030504040204" pitchFamily="34" charset="-120"/>
                <a:ea typeface="微軟正黑體" panose="020B0604030504040204" pitchFamily="34" charset="-120"/>
              </a:rPr>
              <a:t>的注視</a:t>
            </a:r>
            <a:r>
              <a:rPr lang="zh-TW" altLang="en-US" sz="2800" b="1" dirty="0">
                <a:solidFill>
                  <a:prstClr val="black"/>
                </a:solidFill>
                <a:latin typeface="微軟正黑體" panose="020B0604030504040204" pitchFamily="34" charset="-120"/>
                <a:ea typeface="微軟正黑體" panose="020B0604030504040204" pitchFamily="34" charset="-120"/>
              </a:rPr>
              <a:t>區域</a:t>
            </a:r>
            <a:r>
              <a:rPr lang="zh-TW" altLang="en-US" sz="2800" b="1" dirty="0" smtClean="0">
                <a:solidFill>
                  <a:prstClr val="black"/>
                </a:solidFill>
                <a:latin typeface="微軟正黑體" panose="020B0604030504040204" pitchFamily="34" charset="-120"/>
                <a:ea typeface="微軟正黑體" panose="020B0604030504040204" pitchFamily="34" charset="-120"/>
              </a:rPr>
              <a:t>內到第</a:t>
            </a:r>
            <a:r>
              <a:rPr lang="zh-TW" altLang="en-US" sz="2800" b="1" dirty="0">
                <a:solidFill>
                  <a:prstClr val="black"/>
                </a:solidFill>
                <a:latin typeface="微軟正黑體" panose="020B0604030504040204" pitchFamily="34" charset="-120"/>
                <a:ea typeface="微軟正黑體" panose="020B0604030504040204" pitchFamily="34" charset="-120"/>
              </a:rPr>
              <a:t>一個注視</a:t>
            </a:r>
            <a:r>
              <a:rPr lang="zh-TW" altLang="en-US" sz="2800" b="1" dirty="0" smtClean="0">
                <a:solidFill>
                  <a:prstClr val="black"/>
                </a:solidFill>
                <a:latin typeface="微軟正黑體" panose="020B0604030504040204" pitchFamily="34" charset="-120"/>
                <a:ea typeface="微軟正黑體" panose="020B0604030504040204" pitchFamily="34" charset="-120"/>
              </a:rPr>
              <a:t>點的時間有顯著的差異</a:t>
            </a:r>
            <a:r>
              <a:rPr lang="en-US" altLang="zh-TW" sz="2800" b="1" dirty="0">
                <a:solidFill>
                  <a:prstClr val="black"/>
                </a:solidFill>
                <a:latin typeface="微軟正黑體" panose="020B0604030504040204" pitchFamily="34" charset="-120"/>
                <a:ea typeface="微軟正黑體" panose="020B0604030504040204" pitchFamily="34" charset="-120"/>
              </a:rPr>
              <a:t>(F = 4.769, P = .011</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266070" y="3575885"/>
            <a:ext cx="10490162" cy="1118255"/>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IQ</a:t>
            </a:r>
            <a:r>
              <a:rPr lang="zh-TW" altLang="en-US" sz="2800" b="1" dirty="0">
                <a:solidFill>
                  <a:prstClr val="black"/>
                </a:solidFill>
                <a:latin typeface="微軟正黑體" panose="020B0604030504040204" pitchFamily="34" charset="-120"/>
                <a:ea typeface="微軟正黑體" panose="020B0604030504040204" pitchFamily="34" charset="-120"/>
              </a:rPr>
              <a:t>在注視區域內第一個注視</a:t>
            </a:r>
            <a:r>
              <a:rPr lang="zh-TW" altLang="en-US" sz="2800" b="1" dirty="0" smtClean="0">
                <a:solidFill>
                  <a:prstClr val="black"/>
                </a:solidFill>
                <a:latin typeface="微軟正黑體" panose="020B0604030504040204" pitchFamily="34" charset="-120"/>
                <a:ea typeface="微軟正黑體" panose="020B0604030504040204" pitchFamily="34" charset="-120"/>
              </a:rPr>
              <a:t>點沒有顯著差異</a:t>
            </a:r>
            <a:r>
              <a:rPr lang="en-US" altLang="zh-TW" sz="2800" b="1" dirty="0">
                <a:solidFill>
                  <a:prstClr val="black"/>
                </a:solidFill>
                <a:latin typeface="微軟正黑體" panose="020B0604030504040204" pitchFamily="34" charset="-120"/>
                <a:ea typeface="微軟正黑體" panose="020B0604030504040204" pitchFamily="34" charset="-120"/>
              </a:rPr>
              <a:t>(F = 0.848, P = .362).</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圓角矩形 6"/>
          <p:cNvSpPr/>
          <p:nvPr/>
        </p:nvSpPr>
        <p:spPr>
          <a:xfrm>
            <a:off x="627017" y="1616196"/>
            <a:ext cx="2630971" cy="667826"/>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正向掃視</a:t>
            </a:r>
            <a:r>
              <a:rPr lang="zh-TW" altLang="en-US" sz="2800" b="1" dirty="0" smtClean="0">
                <a:solidFill>
                  <a:prstClr val="black"/>
                </a:solidFill>
                <a:latin typeface="微軟正黑體" panose="020B0604030504040204" pitchFamily="34" charset="-120"/>
                <a:ea typeface="微軟正黑體" panose="020B0604030504040204" pitchFamily="34" charset="-120"/>
              </a:rPr>
              <a:t>區域</a:t>
            </a:r>
            <a:endParaRPr lang="en-US" altLang="zh-TW" sz="2800" b="1" dirty="0" smtClean="0">
              <a:solidFill>
                <a:schemeClr val="tx1"/>
              </a:solidFill>
              <a:latin typeface="微軟正黑體" panose="020B0604030504040204" pitchFamily="34" charset="-120"/>
              <a:ea typeface="微軟正黑體" panose="020B0604030504040204" pitchFamily="34" charset="-120"/>
            </a:endParaRPr>
          </a:p>
        </p:txBody>
      </p:sp>
      <p:sp>
        <p:nvSpPr>
          <p:cNvPr id="8" name="矩形 7"/>
          <p:cNvSpPr/>
          <p:nvPr/>
        </p:nvSpPr>
        <p:spPr>
          <a:xfrm>
            <a:off x="266070" y="4636669"/>
            <a:ext cx="10490162" cy="1072473"/>
          </a:xfrm>
          <a:prstGeom prst="rect">
            <a:avLst/>
          </a:prstGeom>
        </p:spPr>
        <p:txBody>
          <a:bodyPr wrap="square">
            <a:spAutoFit/>
          </a:bodyPr>
          <a:lstStyle/>
          <a:p>
            <a:pPr marL="45720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a:t>
            </a:r>
            <a:r>
              <a:rPr lang="zh-TW" altLang="en-US" sz="2800" b="1" dirty="0" smtClean="0">
                <a:solidFill>
                  <a:prstClr val="black"/>
                </a:solidFill>
                <a:latin typeface="微軟正黑體" panose="020B0604030504040204" pitchFamily="34" charset="-120"/>
                <a:ea typeface="微軟正黑體" panose="020B0604030504040204" pitchFamily="34" charset="-120"/>
              </a:rPr>
              <a:t>在遊戲相關圖片和中性圖片</a:t>
            </a:r>
            <a:r>
              <a:rPr lang="zh-TW" altLang="en-US" sz="2800" b="1" dirty="0">
                <a:solidFill>
                  <a:prstClr val="black"/>
                </a:solidFill>
                <a:latin typeface="微軟正黑體" panose="020B0604030504040204" pitchFamily="34" charset="-120"/>
                <a:ea typeface="微軟正黑體" panose="020B0604030504040204" pitchFamily="34" charset="-120"/>
              </a:rPr>
              <a:t>比雜亂圖片</a:t>
            </a:r>
            <a:r>
              <a:rPr lang="zh-TW" altLang="en-US" sz="2800" b="1" dirty="0" smtClean="0">
                <a:solidFill>
                  <a:prstClr val="black"/>
                </a:solidFill>
                <a:latin typeface="微軟正黑體" panose="020B0604030504040204" pitchFamily="34" charset="-120"/>
                <a:ea typeface="微軟正黑體" panose="020B0604030504040204" pitchFamily="34" charset="-120"/>
              </a:rPr>
              <a:t>的注視</a:t>
            </a:r>
            <a:r>
              <a:rPr lang="zh-TW" altLang="en-US" sz="2800" b="1" dirty="0">
                <a:solidFill>
                  <a:prstClr val="black"/>
                </a:solidFill>
                <a:latin typeface="微軟正黑體" panose="020B0604030504040204" pitchFamily="34" charset="-120"/>
                <a:ea typeface="微軟正黑體" panose="020B0604030504040204" pitchFamily="34" charset="-120"/>
              </a:rPr>
              <a:t>區域內移動到的第一個注視點的</a:t>
            </a:r>
            <a:r>
              <a:rPr lang="zh-TW" altLang="en-US" sz="2800" b="1" dirty="0" smtClean="0">
                <a:solidFill>
                  <a:prstClr val="black"/>
                </a:solidFill>
                <a:latin typeface="微軟正黑體" panose="020B0604030504040204" pitchFamily="34" charset="-120"/>
                <a:ea typeface="微軟正黑體" panose="020B0604030504040204" pitchFamily="34" charset="-120"/>
              </a:rPr>
              <a:t>時間還短</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723269" y="5709142"/>
            <a:ext cx="10393909" cy="1118255"/>
          </a:xfrm>
          <a:prstGeom prst="rect">
            <a:avLst/>
          </a:prstGeom>
        </p:spPr>
        <p:txBody>
          <a:bodyPr wrap="square">
            <a:spAutoFit/>
          </a:bodyPr>
          <a:lstStyle/>
          <a:p>
            <a:pPr lvl="0">
              <a:lnSpc>
                <a:spcPts val="4000"/>
              </a:lnSpc>
            </a:pPr>
            <a:r>
              <a:rPr lang="zh-TW" altLang="en-US" sz="2800" b="1" dirty="0">
                <a:solidFill>
                  <a:prstClr val="black"/>
                </a:solidFill>
                <a:latin typeface="微軟正黑體" panose="020B0604030504040204" pitchFamily="34" charset="-120"/>
                <a:ea typeface="微軟正黑體" panose="020B0604030504040204" pitchFamily="34" charset="-120"/>
              </a:rPr>
              <a:t>遊戲相關圖片</a:t>
            </a:r>
            <a:r>
              <a:rPr lang="en-US" altLang="zh-TW" sz="2800" b="1" dirty="0">
                <a:solidFill>
                  <a:prstClr val="black"/>
                </a:solidFill>
                <a:latin typeface="微軟正黑體" panose="020B0604030504040204" pitchFamily="34" charset="-120"/>
                <a:ea typeface="微軟正黑體" panose="020B0604030504040204" pitchFamily="34" charset="-120"/>
              </a:rPr>
              <a:t>vs.</a:t>
            </a:r>
            <a:r>
              <a:rPr lang="zh-TW" altLang="en-US" sz="2800" b="1" dirty="0">
                <a:solidFill>
                  <a:prstClr val="black"/>
                </a:solidFill>
                <a:latin typeface="微軟正黑體" panose="020B0604030504040204" pitchFamily="34" charset="-120"/>
                <a:ea typeface="微軟正黑體" panose="020B0604030504040204" pitchFamily="34" charset="-120"/>
              </a:rPr>
              <a:t>雜亂</a:t>
            </a:r>
            <a:r>
              <a:rPr lang="zh-TW" altLang="en-US" sz="2800" b="1" dirty="0" smtClean="0">
                <a:solidFill>
                  <a:prstClr val="black"/>
                </a:solidFill>
                <a:latin typeface="微軟正黑體" panose="020B0604030504040204" pitchFamily="34" charset="-120"/>
                <a:ea typeface="微軟正黑體" panose="020B0604030504040204" pitchFamily="34" charset="-120"/>
              </a:rPr>
              <a:t>圖片</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t</a:t>
            </a:r>
            <a:r>
              <a:rPr lang="en-US" altLang="zh-TW" sz="2800" b="1" dirty="0">
                <a:solidFill>
                  <a:prstClr val="black"/>
                </a:solidFill>
                <a:latin typeface="微軟正黑體" panose="020B0604030504040204" pitchFamily="34" charset="-120"/>
                <a:ea typeface="微軟正黑體" panose="020B0604030504040204" pitchFamily="34" charset="-120"/>
              </a:rPr>
              <a:t> = −10.62, P &lt; .</a:t>
            </a:r>
            <a:r>
              <a:rPr lang="en-US" altLang="zh-TW" sz="2800" b="1" dirty="0" smtClean="0">
                <a:solidFill>
                  <a:prstClr val="black"/>
                </a:solidFill>
                <a:latin typeface="微軟正黑體" panose="020B0604030504040204" pitchFamily="34" charset="-120"/>
                <a:ea typeface="微軟正黑體" panose="020B0604030504040204" pitchFamily="34" charset="-120"/>
              </a:rPr>
              <a:t>001)</a:t>
            </a:r>
          </a:p>
          <a:p>
            <a:pPr lvl="0">
              <a:lnSpc>
                <a:spcPts val="4000"/>
              </a:lnSpc>
            </a:pPr>
            <a:r>
              <a:rPr lang="zh-TW" altLang="en-US" sz="2800" b="1" dirty="0" smtClean="0">
                <a:solidFill>
                  <a:prstClr val="black"/>
                </a:solidFill>
                <a:latin typeface="微軟正黑體" panose="020B0604030504040204" pitchFamily="34" charset="-120"/>
                <a:ea typeface="微軟正黑體" panose="020B0604030504040204" pitchFamily="34" charset="-120"/>
              </a:rPr>
              <a:t>中性</a:t>
            </a:r>
            <a:r>
              <a:rPr lang="zh-TW" altLang="en-US" sz="2800" b="1" dirty="0">
                <a:solidFill>
                  <a:prstClr val="black"/>
                </a:solidFill>
                <a:latin typeface="微軟正黑體" panose="020B0604030504040204" pitchFamily="34" charset="-120"/>
                <a:ea typeface="微軟正黑體" panose="020B0604030504040204" pitchFamily="34" charset="-120"/>
              </a:rPr>
              <a:t>圖片</a:t>
            </a:r>
            <a:r>
              <a:rPr lang="en-US" altLang="zh-TW" sz="2800" b="1" dirty="0">
                <a:solidFill>
                  <a:prstClr val="black"/>
                </a:solidFill>
                <a:latin typeface="微軟正黑體" panose="020B0604030504040204" pitchFamily="34" charset="-120"/>
                <a:ea typeface="微軟正黑體" panose="020B0604030504040204" pitchFamily="34" charset="-120"/>
              </a:rPr>
              <a:t> vs.</a:t>
            </a:r>
            <a:r>
              <a:rPr lang="zh-TW" altLang="en-US" sz="2800" b="1" dirty="0">
                <a:solidFill>
                  <a:prstClr val="black"/>
                </a:solidFill>
                <a:latin typeface="微軟正黑體" panose="020B0604030504040204" pitchFamily="34" charset="-120"/>
                <a:ea typeface="微軟正黑體" panose="020B0604030504040204" pitchFamily="34" charset="-120"/>
              </a:rPr>
              <a:t>雜亂</a:t>
            </a:r>
            <a:r>
              <a:rPr lang="zh-TW" altLang="en-US" sz="2800" b="1" dirty="0" smtClean="0">
                <a:solidFill>
                  <a:prstClr val="black"/>
                </a:solidFill>
                <a:latin typeface="微軟正黑體" panose="020B0604030504040204" pitchFamily="34" charset="-120"/>
                <a:ea typeface="微軟正黑體" panose="020B0604030504040204" pitchFamily="34" charset="-120"/>
              </a:rPr>
              <a:t>圖片</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t</a:t>
            </a:r>
            <a:r>
              <a:rPr lang="en-US" altLang="zh-TW" sz="2800" b="1" dirty="0">
                <a:solidFill>
                  <a:prstClr val="black"/>
                </a:solidFill>
                <a:latin typeface="微軟正黑體" panose="020B0604030504040204" pitchFamily="34" charset="-120"/>
                <a:ea typeface="微軟正黑體" panose="020B0604030504040204" pitchFamily="34" charset="-120"/>
              </a:rPr>
              <a:t> = −8.599, P &lt; .001</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843313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266070" y="2502130"/>
            <a:ext cx="10490162" cy="1631216"/>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HC</a:t>
            </a:r>
            <a:r>
              <a:rPr lang="zh-TW" altLang="en-US" sz="2800" b="1" dirty="0" smtClean="0">
                <a:solidFill>
                  <a:prstClr val="black"/>
                </a:solidFill>
                <a:latin typeface="微軟正黑體" panose="020B0604030504040204" pitchFamily="34" charset="-120"/>
                <a:ea typeface="微軟正黑體" panose="020B0604030504040204" pitchFamily="34" charset="-120"/>
              </a:rPr>
              <a:t>對於遊戲相關圖片反應最快，對於中性圖片的反應適中，對於</a:t>
            </a:r>
            <a:r>
              <a:rPr lang="zh-TW" altLang="en-US" sz="2800" b="1" dirty="0">
                <a:solidFill>
                  <a:prstClr val="black"/>
                </a:solidFill>
                <a:latin typeface="微軟正黑體" panose="020B0604030504040204" pitchFamily="34" charset="-120"/>
                <a:ea typeface="微軟正黑體" panose="020B0604030504040204" pitchFamily="34" charset="-120"/>
              </a:rPr>
              <a:t>雜亂</a:t>
            </a:r>
            <a:r>
              <a:rPr lang="zh-TW" altLang="en-US" sz="2800" b="1" dirty="0" smtClean="0">
                <a:solidFill>
                  <a:prstClr val="black"/>
                </a:solidFill>
                <a:latin typeface="微軟正黑體" panose="020B0604030504040204" pitchFamily="34" charset="-120"/>
                <a:ea typeface="微軟正黑體" panose="020B0604030504040204" pitchFamily="34" charset="-120"/>
              </a:rPr>
              <a:t>圖片最慢</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遊戲相關圖片</a:t>
            </a:r>
            <a:r>
              <a:rPr lang="en-US" altLang="zh-TW" sz="2800" b="1" dirty="0" smtClean="0">
                <a:solidFill>
                  <a:prstClr val="black"/>
                </a:solidFill>
                <a:latin typeface="微軟正黑體" panose="020B0604030504040204" pitchFamily="34" charset="-120"/>
                <a:ea typeface="微軟正黑體" panose="020B0604030504040204" pitchFamily="34" charset="-120"/>
              </a:rPr>
              <a:t>vs</a:t>
            </a:r>
            <a:r>
              <a:rPr lang="zh-TW" altLang="en-US" sz="2800" b="1" dirty="0">
                <a:solidFill>
                  <a:prstClr val="black"/>
                </a:solidFill>
                <a:latin typeface="微軟正黑體" panose="020B0604030504040204" pitchFamily="34" charset="-120"/>
                <a:ea typeface="微軟正黑體" panose="020B0604030504040204" pitchFamily="34" charset="-120"/>
              </a:rPr>
              <a:t>中性</a:t>
            </a:r>
            <a:r>
              <a:rPr lang="zh-TW" altLang="en-US" sz="2800" b="1" dirty="0" smtClean="0">
                <a:solidFill>
                  <a:prstClr val="black"/>
                </a:solidFill>
                <a:latin typeface="微軟正黑體" panose="020B0604030504040204" pitchFamily="34" charset="-120"/>
                <a:ea typeface="微軟正黑體" panose="020B0604030504040204" pitchFamily="34" charset="-120"/>
              </a:rPr>
              <a:t>圖片</a:t>
            </a:r>
            <a:r>
              <a:rPr lang="en-US" altLang="zh-TW" sz="2800" b="1" dirty="0" smtClean="0">
                <a:solidFill>
                  <a:prstClr val="black"/>
                </a:solidFill>
                <a:latin typeface="微軟正黑體" panose="020B0604030504040204" pitchFamily="34" charset="-120"/>
                <a:ea typeface="微軟正黑體" panose="020B0604030504040204" pitchFamily="34" charset="-120"/>
              </a:rPr>
              <a:t>,t= −</a:t>
            </a:r>
            <a:r>
              <a:rPr lang="en-US" altLang="zh-TW" sz="2800" b="1" dirty="0">
                <a:solidFill>
                  <a:prstClr val="black"/>
                </a:solidFill>
                <a:latin typeface="微軟正黑體" panose="020B0604030504040204" pitchFamily="34" charset="-120"/>
                <a:ea typeface="微軟正黑體" panose="020B0604030504040204" pitchFamily="34" charset="-120"/>
              </a:rPr>
              <a:t>9.017, P &lt; .001</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中性圖片</a:t>
            </a:r>
            <a:r>
              <a:rPr lang="en-US" altLang="zh-TW" sz="2800" b="1" dirty="0">
                <a:solidFill>
                  <a:prstClr val="black"/>
                </a:solidFill>
                <a:latin typeface="微軟正黑體" panose="020B0604030504040204" pitchFamily="34" charset="-120"/>
                <a:ea typeface="微軟正黑體" panose="020B0604030504040204" pitchFamily="34" charset="-120"/>
              </a:rPr>
              <a:t> vs.</a:t>
            </a:r>
            <a:r>
              <a:rPr lang="zh-TW" altLang="en-US" sz="2800" b="1" dirty="0">
                <a:solidFill>
                  <a:prstClr val="black"/>
                </a:solidFill>
                <a:latin typeface="微軟正黑體" panose="020B0604030504040204" pitchFamily="34" charset="-120"/>
                <a:ea typeface="微軟正黑體" panose="020B0604030504040204" pitchFamily="34" charset="-120"/>
              </a:rPr>
              <a:t>雜亂圖片</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t = −4.769, P &lt; .</a:t>
            </a:r>
            <a:r>
              <a:rPr lang="en-US" altLang="zh-TW" sz="2800" b="1" dirty="0" smtClean="0">
                <a:solidFill>
                  <a:prstClr val="black"/>
                </a:solidFill>
                <a:latin typeface="微軟正黑體" panose="020B0604030504040204" pitchFamily="34" charset="-120"/>
                <a:ea typeface="微軟正黑體" panose="020B0604030504040204" pitchFamily="34" charset="-120"/>
              </a:rPr>
              <a:t>001)</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圓角矩形 6"/>
          <p:cNvSpPr/>
          <p:nvPr/>
        </p:nvSpPr>
        <p:spPr>
          <a:xfrm>
            <a:off x="627017" y="1616196"/>
            <a:ext cx="2630971" cy="667826"/>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a:solidFill>
                  <a:prstClr val="black"/>
                </a:solidFill>
                <a:latin typeface="微軟正黑體" panose="020B0604030504040204" pitchFamily="34" charset="-120"/>
                <a:ea typeface="微軟正黑體" panose="020B0604030504040204" pitchFamily="34" charset="-120"/>
              </a:rPr>
              <a:t>正向掃視區塊</a:t>
            </a:r>
            <a:endParaRPr lang="en-US" altLang="zh-TW" sz="2800" b="1" dirty="0" smtClean="0">
              <a:solidFill>
                <a:schemeClr val="tx1"/>
              </a:solidFill>
              <a:latin typeface="微軟正黑體" panose="020B0604030504040204" pitchFamily="34" charset="-120"/>
              <a:ea typeface="微軟正黑體" panose="020B0604030504040204" pitchFamily="34" charset="-120"/>
            </a:endParaRPr>
          </a:p>
        </p:txBody>
      </p:sp>
      <p:sp>
        <p:nvSpPr>
          <p:cNvPr id="9" name="矩形 8"/>
          <p:cNvSpPr/>
          <p:nvPr/>
        </p:nvSpPr>
        <p:spPr>
          <a:xfrm>
            <a:off x="266070" y="4201558"/>
            <a:ext cx="10490162" cy="1118255"/>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錯誤率在兩組之間</a:t>
            </a:r>
            <a:r>
              <a:rPr lang="en-US" altLang="zh-TW" sz="2800" b="1" dirty="0">
                <a:solidFill>
                  <a:prstClr val="black"/>
                </a:solidFill>
                <a:latin typeface="微軟正黑體" panose="020B0604030504040204" pitchFamily="34" charset="-120"/>
                <a:ea typeface="微軟正黑體" panose="020B0604030504040204" pitchFamily="34" charset="-120"/>
              </a:rPr>
              <a:t>(F = 2.048, P = .159)</a:t>
            </a:r>
            <a:r>
              <a:rPr lang="zh-TW" altLang="en-US" sz="2800" b="1" dirty="0" smtClean="0">
                <a:solidFill>
                  <a:prstClr val="black"/>
                </a:solidFill>
                <a:latin typeface="微軟正黑體" panose="020B0604030504040204" pitchFamily="34" charset="-120"/>
                <a:ea typeface="微軟正黑體" panose="020B0604030504040204" pitchFamily="34" charset="-120"/>
              </a:rPr>
              <a:t>和圖片型態之間</a:t>
            </a:r>
            <a:r>
              <a:rPr lang="en-US" altLang="zh-TW" sz="2800" b="1" dirty="0">
                <a:solidFill>
                  <a:prstClr val="black"/>
                </a:solidFill>
                <a:latin typeface="微軟正黑體" panose="020B0604030504040204" pitchFamily="34" charset="-120"/>
                <a:ea typeface="微軟正黑體" panose="020B0604030504040204" pitchFamily="34" charset="-120"/>
              </a:rPr>
              <a:t>(F = 0.578, P = .563)</a:t>
            </a:r>
            <a:r>
              <a:rPr lang="zh-TW" altLang="en-US" sz="2800" b="1" dirty="0" smtClean="0">
                <a:solidFill>
                  <a:prstClr val="black"/>
                </a:solidFill>
                <a:latin typeface="微軟正黑體" panose="020B0604030504040204" pitchFamily="34" charset="-120"/>
                <a:ea typeface="微軟正黑體" panose="020B0604030504040204" pitchFamily="34" charset="-120"/>
              </a:rPr>
              <a:t>都沒有差異</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97288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266069" y="2502130"/>
            <a:ext cx="11548941" cy="1631216"/>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患者和</a:t>
            </a:r>
            <a:r>
              <a:rPr lang="en-US" altLang="zh-TW" sz="2800" b="1" dirty="0" smtClean="0">
                <a:solidFill>
                  <a:prstClr val="black"/>
                </a:solidFill>
                <a:latin typeface="微軟正黑體" panose="020B0604030504040204" pitchFamily="34" charset="-120"/>
                <a:ea typeface="微軟正黑體" panose="020B0604030504040204" pitchFamily="34" charset="-120"/>
              </a:rPr>
              <a:t>HC</a:t>
            </a:r>
            <a:r>
              <a:rPr lang="zh-TW" altLang="en-US" sz="2800" b="1" dirty="0" smtClean="0">
                <a:solidFill>
                  <a:prstClr val="black"/>
                </a:solidFill>
                <a:latin typeface="微軟正黑體" panose="020B0604030504040204" pitchFamily="34" charset="-120"/>
                <a:ea typeface="微軟正黑體" panose="020B0604030504040204" pitchFamily="34" charset="-120"/>
              </a:rPr>
              <a:t>對於注視</a:t>
            </a:r>
            <a:r>
              <a:rPr lang="zh-TW" altLang="en-US" sz="2800" b="1" dirty="0">
                <a:solidFill>
                  <a:prstClr val="black"/>
                </a:solidFill>
                <a:latin typeface="微軟正黑體" panose="020B0604030504040204" pitchFamily="34" charset="-120"/>
                <a:ea typeface="微軟正黑體" panose="020B0604030504040204" pitchFamily="34" charset="-120"/>
              </a:rPr>
              <a:t>區域</a:t>
            </a:r>
            <a:r>
              <a:rPr lang="zh-TW" altLang="en-US" sz="2800" b="1" dirty="0" smtClean="0">
                <a:solidFill>
                  <a:prstClr val="black"/>
                </a:solidFill>
                <a:latin typeface="微軟正黑體" panose="020B0604030504040204" pitchFamily="34" charset="-120"/>
                <a:ea typeface="微軟正黑體" panose="020B0604030504040204" pitchFamily="34" charset="-120"/>
              </a:rPr>
              <a:t>內到第</a:t>
            </a:r>
            <a:r>
              <a:rPr lang="zh-TW" altLang="en-US" sz="2800" b="1" dirty="0">
                <a:solidFill>
                  <a:prstClr val="black"/>
                </a:solidFill>
                <a:latin typeface="微軟正黑體" panose="020B0604030504040204" pitchFamily="34" charset="-120"/>
                <a:ea typeface="微軟正黑體" panose="020B0604030504040204" pitchFamily="34" charset="-120"/>
              </a:rPr>
              <a:t>一個注視</a:t>
            </a:r>
            <a:r>
              <a:rPr lang="zh-TW" altLang="en-US" sz="2800" b="1" dirty="0" smtClean="0">
                <a:solidFill>
                  <a:prstClr val="black"/>
                </a:solidFill>
                <a:latin typeface="微軟正黑體" panose="020B0604030504040204" pitchFamily="34" charset="-120"/>
                <a:ea typeface="微軟正黑體" panose="020B0604030504040204" pitchFamily="34" charset="-120"/>
              </a:rPr>
              <a:t>點的時間沒有</a:t>
            </a:r>
            <a:r>
              <a:rPr lang="zh-TW" altLang="en-US" sz="2800" b="1" dirty="0">
                <a:solidFill>
                  <a:prstClr val="black"/>
                </a:solidFill>
                <a:latin typeface="微軟正黑體" panose="020B0604030504040204" pitchFamily="34" charset="-120"/>
                <a:ea typeface="微軟正黑體" panose="020B0604030504040204" pitchFamily="34" charset="-120"/>
              </a:rPr>
              <a:t>顯著的</a:t>
            </a:r>
            <a:r>
              <a:rPr lang="zh-TW" altLang="en-US" sz="2800" b="1" dirty="0" smtClean="0">
                <a:solidFill>
                  <a:prstClr val="black"/>
                </a:solidFill>
                <a:latin typeface="微軟正黑體" panose="020B0604030504040204" pitchFamily="34" charset="-120"/>
                <a:ea typeface="微軟正黑體" panose="020B0604030504040204" pitchFamily="34" charset="-120"/>
              </a:rPr>
              <a:t>差異</a:t>
            </a:r>
            <a:r>
              <a:rPr lang="en-US" altLang="zh-TW" sz="2800" b="1" dirty="0">
                <a:solidFill>
                  <a:prstClr val="black"/>
                </a:solidFill>
                <a:latin typeface="微軟正黑體" panose="020B0604030504040204" pitchFamily="34" charset="-120"/>
                <a:ea typeface="微軟正黑體" panose="020B0604030504040204" pitchFamily="34" charset="-120"/>
              </a:rPr>
              <a:t>(F = 0.527, P = .471</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，圖片型態之間也沒有顯著差異</a:t>
            </a:r>
            <a:r>
              <a:rPr lang="en-US" altLang="zh-TW" sz="2800" b="1" dirty="0">
                <a:solidFill>
                  <a:prstClr val="black"/>
                </a:solidFill>
                <a:latin typeface="微軟正黑體" panose="020B0604030504040204" pitchFamily="34" charset="-120"/>
                <a:ea typeface="微軟正黑體" panose="020B0604030504040204" pitchFamily="34" charset="-120"/>
              </a:rPr>
              <a:t>(F = 2.991, P = .055</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7" name="圓角矩形 6"/>
          <p:cNvSpPr/>
          <p:nvPr/>
        </p:nvSpPr>
        <p:spPr>
          <a:xfrm>
            <a:off x="627017" y="1616196"/>
            <a:ext cx="2630971" cy="667826"/>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prstClr val="black"/>
                </a:solidFill>
                <a:latin typeface="微軟正黑體" panose="020B0604030504040204" pitchFamily="34" charset="-120"/>
                <a:ea typeface="微軟正黑體" panose="020B0604030504040204" pitchFamily="34" charset="-120"/>
              </a:rPr>
              <a:t>反向</a:t>
            </a:r>
            <a:r>
              <a:rPr lang="zh-TW" altLang="en-US" sz="2800" b="1" dirty="0">
                <a:solidFill>
                  <a:prstClr val="black"/>
                </a:solidFill>
                <a:latin typeface="微軟正黑體" panose="020B0604030504040204" pitchFamily="34" charset="-120"/>
                <a:ea typeface="微軟正黑體" panose="020B0604030504040204" pitchFamily="34" charset="-120"/>
              </a:rPr>
              <a:t>掃視</a:t>
            </a:r>
            <a:r>
              <a:rPr lang="zh-TW" altLang="en-US" sz="2800" b="1" dirty="0" smtClean="0">
                <a:solidFill>
                  <a:prstClr val="black"/>
                </a:solidFill>
                <a:latin typeface="微軟正黑體" panose="020B0604030504040204" pitchFamily="34" charset="-120"/>
                <a:ea typeface="微軟正黑體" panose="020B0604030504040204" pitchFamily="34" charset="-120"/>
              </a:rPr>
              <a:t>區域</a:t>
            </a:r>
            <a:endParaRPr lang="en-US" altLang="zh-TW" sz="2800" b="1" dirty="0" smtClean="0">
              <a:solidFill>
                <a:schemeClr val="tx1"/>
              </a:solidFill>
              <a:latin typeface="微軟正黑體" panose="020B0604030504040204" pitchFamily="34" charset="-120"/>
              <a:ea typeface="微軟正黑體" panose="020B0604030504040204" pitchFamily="34" charset="-120"/>
            </a:endParaRPr>
          </a:p>
        </p:txBody>
      </p:sp>
      <p:sp>
        <p:nvSpPr>
          <p:cNvPr id="9" name="矩形 8"/>
          <p:cNvSpPr/>
          <p:nvPr/>
        </p:nvSpPr>
        <p:spPr>
          <a:xfrm>
            <a:off x="266070" y="4201558"/>
            <a:ext cx="10490162" cy="605294"/>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錯誤率在兩組之間沒有顯著差異</a:t>
            </a:r>
            <a:r>
              <a:rPr lang="en-US" altLang="zh-TW" sz="2800" b="1" dirty="0">
                <a:solidFill>
                  <a:prstClr val="black"/>
                </a:solidFill>
                <a:latin typeface="微軟正黑體" panose="020B0604030504040204" pitchFamily="34" charset="-120"/>
                <a:ea typeface="微軟正黑體" panose="020B0604030504040204" pitchFamily="34" charset="-120"/>
              </a:rPr>
              <a:t>(F = 1.932, P = .171)</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266069" y="4773032"/>
            <a:ext cx="10490162" cy="605294"/>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錯誤率在圖片型態之間有顯著差異</a:t>
            </a:r>
            <a:r>
              <a:rPr lang="en-US" altLang="zh-TW" sz="2800" b="1" dirty="0">
                <a:solidFill>
                  <a:prstClr val="black"/>
                </a:solidFill>
                <a:latin typeface="微軟正黑體" panose="020B0604030504040204" pitchFamily="34" charset="-120"/>
                <a:ea typeface="微軟正黑體" panose="020B0604030504040204" pitchFamily="34" charset="-120"/>
              </a:rPr>
              <a:t>(F = 13.362, P &lt; .001)</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266068" y="5304644"/>
            <a:ext cx="10490162" cy="605294"/>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srgbClr val="C00000"/>
                </a:solidFill>
                <a:latin typeface="微軟正黑體" panose="020B0604030504040204" pitchFamily="34" charset="-120"/>
                <a:ea typeface="微軟正黑體" panose="020B0604030504040204" pitchFamily="34" charset="-120"/>
              </a:rPr>
              <a:t>錯誤率</a:t>
            </a: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zh-TW" altLang="en-US" sz="2800" b="1" dirty="0" smtClean="0">
                <a:solidFill>
                  <a:srgbClr val="C00000"/>
                </a:solidFill>
                <a:latin typeface="微軟正黑體" panose="020B0604030504040204" pitchFamily="34" charset="-120"/>
                <a:ea typeface="微軟正黑體" panose="020B0604030504040204" pitchFamily="34" charset="-120"/>
              </a:rPr>
              <a:t>組別和圖片型態之間</a:t>
            </a:r>
            <a:r>
              <a:rPr lang="zh-TW" altLang="en-US" sz="2800" b="1" dirty="0" smtClean="0">
                <a:solidFill>
                  <a:prstClr val="black"/>
                </a:solidFill>
                <a:latin typeface="微軟正黑體" panose="020B0604030504040204" pitchFamily="34" charset="-120"/>
                <a:ea typeface="微軟正黑體" panose="020B0604030504040204" pitchFamily="34" charset="-120"/>
              </a:rPr>
              <a:t>有交互作用</a:t>
            </a:r>
            <a:r>
              <a:rPr lang="en-US" altLang="zh-TW" sz="2800" b="1" dirty="0">
                <a:solidFill>
                  <a:prstClr val="black"/>
                </a:solidFill>
                <a:latin typeface="微軟正黑體" panose="020B0604030504040204" pitchFamily="34" charset="-120"/>
                <a:ea typeface="微軟正黑體" panose="020B0604030504040204" pitchFamily="34" charset="-120"/>
              </a:rPr>
              <a:t>(F = 3.706, P = .028</a:t>
            </a:r>
            <a:r>
              <a:rPr lang="en-US" altLang="zh-TW" sz="2800" b="1" dirty="0" smtClean="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942523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98303" y="1780486"/>
            <a:ext cx="10839192"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隨著網路遊戲的日漸普及，過度和長期的沉迷於網路遊戲的人，不僅成為負面的社會情況，也已成為象徵精神疾病的行為。</a:t>
            </a:r>
            <a:r>
              <a:rPr lang="en-US" altLang="zh-TW" sz="2800" b="1" dirty="0">
                <a:solidFill>
                  <a:prstClr val="black"/>
                </a:solidFill>
                <a:latin typeface="微軟正黑體" panose="020B0604030504040204" pitchFamily="34" charset="-120"/>
                <a:ea typeface="微軟正黑體" panose="020B0604030504040204" pitchFamily="34" charset="-120"/>
              </a:rPr>
              <a:t> (Fam, 2018; </a:t>
            </a:r>
            <a:r>
              <a:rPr lang="en-US" altLang="zh-TW" sz="2800" b="1" dirty="0" err="1">
                <a:solidFill>
                  <a:prstClr val="black"/>
                </a:solidFill>
                <a:latin typeface="微軟正黑體" panose="020B0604030504040204" pitchFamily="34" charset="-120"/>
                <a:ea typeface="微軟正黑體" panose="020B0604030504040204" pitchFamily="34" charset="-120"/>
              </a:rPr>
              <a:t>Kaptsis</a:t>
            </a:r>
            <a:r>
              <a:rPr lang="en-US" altLang="zh-TW" sz="2800" b="1" dirty="0">
                <a:solidFill>
                  <a:prstClr val="black"/>
                </a:solidFill>
                <a:latin typeface="微軟正黑體" panose="020B0604030504040204" pitchFamily="34" charset="-120"/>
                <a:ea typeface="微軟正黑體" panose="020B0604030504040204" pitchFamily="34" charset="-120"/>
              </a:rPr>
              <a:t> et al., 2016; King and </a:t>
            </a:r>
            <a:r>
              <a:rPr lang="en-US" altLang="zh-TW" sz="2800" b="1" dirty="0" err="1">
                <a:solidFill>
                  <a:prstClr val="black"/>
                </a:solidFill>
                <a:latin typeface="微軟正黑體" panose="020B0604030504040204" pitchFamily="34" charset="-120"/>
                <a:ea typeface="微軟正黑體" panose="020B0604030504040204" pitchFamily="34" charset="-120"/>
              </a:rPr>
              <a:t>Delfabbro</a:t>
            </a:r>
            <a:r>
              <a:rPr lang="en-US" altLang="zh-TW" sz="2800" b="1" dirty="0">
                <a:solidFill>
                  <a:prstClr val="black"/>
                </a:solidFill>
                <a:latin typeface="微軟正黑體" panose="020B0604030504040204" pitchFamily="34" charset="-120"/>
                <a:ea typeface="微軟正黑體" panose="020B0604030504040204" pitchFamily="34" charset="-120"/>
              </a:rPr>
              <a:t>, 2014; </a:t>
            </a:r>
            <a:r>
              <a:rPr lang="en-US" altLang="zh-TW" sz="2800" b="1" dirty="0" err="1">
                <a:solidFill>
                  <a:prstClr val="black"/>
                </a:solidFill>
                <a:latin typeface="微軟正黑體" panose="020B0604030504040204" pitchFamily="34" charset="-120"/>
                <a:ea typeface="微軟正黑體" panose="020B0604030504040204" pitchFamily="34" charset="-120"/>
              </a:rPr>
              <a:t>Laconi</a:t>
            </a:r>
            <a:r>
              <a:rPr lang="en-US" altLang="zh-TW" sz="2800" b="1" dirty="0">
                <a:solidFill>
                  <a:prstClr val="black"/>
                </a:solidFill>
                <a:latin typeface="微軟正黑體" panose="020B0604030504040204" pitchFamily="34" charset="-120"/>
                <a:ea typeface="微軟正黑體" panose="020B0604030504040204" pitchFamily="34" charset="-120"/>
              </a:rPr>
              <a:t> et al., 2017)</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4" name="矩形 3"/>
          <p:cNvSpPr/>
          <p:nvPr/>
        </p:nvSpPr>
        <p:spPr>
          <a:xfrm>
            <a:off x="398303" y="3842189"/>
            <a:ext cx="1083919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網路遊戲沉癮者</a:t>
            </a: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現在已經包含在</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精神障礙診斷和統計手冊</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第五版（</a:t>
            </a:r>
            <a:r>
              <a:rPr lang="en-US" altLang="zh-TW" sz="2800" b="1" dirty="0" smtClean="0">
                <a:solidFill>
                  <a:prstClr val="black"/>
                </a:solidFill>
                <a:latin typeface="微軟正黑體" panose="020B0604030504040204" pitchFamily="34" charset="-120"/>
                <a:ea typeface="微軟正黑體" panose="020B0604030504040204" pitchFamily="34" charset="-120"/>
              </a:rPr>
              <a:t>DSM-5</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zh-TW" altLang="en-US" sz="2800" b="1" dirty="0">
                <a:solidFill>
                  <a:prstClr val="black"/>
                </a:solidFill>
                <a:latin typeface="微軟正黑體" panose="020B0604030504040204" pitchFamily="34" charset="-120"/>
                <a:ea typeface="微軟正黑體" panose="020B0604030504040204" pitchFamily="34" charset="-120"/>
              </a:rPr>
              <a:t>第三</a:t>
            </a:r>
            <a:r>
              <a:rPr lang="zh-TW" altLang="en-US" sz="2800" b="1" dirty="0" smtClean="0">
                <a:solidFill>
                  <a:prstClr val="black"/>
                </a:solidFill>
                <a:latin typeface="微軟正黑體" panose="020B0604030504040204" pitchFamily="34" charset="-120"/>
                <a:ea typeface="微軟正黑體" panose="020B0604030504040204" pitchFamily="34" charset="-120"/>
              </a:rPr>
              <a:t>部分“</a:t>
            </a:r>
            <a:r>
              <a:rPr lang="zh-TW" altLang="en-US" sz="2800" b="1" dirty="0">
                <a:solidFill>
                  <a:prstClr val="black"/>
                </a:solidFill>
                <a:latin typeface="微軟正黑體" panose="020B0604030504040204" pitchFamily="34" charset="-120"/>
                <a:ea typeface="微軟正黑體" panose="020B0604030504040204" pitchFamily="34" charset="-120"/>
              </a:rPr>
              <a:t>進一步研究的條件”</a:t>
            </a:r>
            <a:r>
              <a:rPr lang="zh-TW" altLang="en-US" sz="2800" b="1" dirty="0" smtClean="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(American Psychiatric Association, DSM-5 Task Force, 2013)</a:t>
            </a:r>
            <a:endParaRPr lang="zh-TW" altLang="en-US" sz="2800" b="1" dirty="0">
              <a:latin typeface="微軟正黑體" panose="020B0604030504040204" pitchFamily="34" charset="-120"/>
              <a:ea typeface="微軟正黑體" panose="020B0604030504040204" pitchFamily="34" charset="-120"/>
            </a:endParaRPr>
          </a:p>
        </p:txBody>
      </p:sp>
      <p:sp>
        <p:nvSpPr>
          <p:cNvPr id="5" name="矩形 4"/>
          <p:cNvSpPr/>
          <p:nvPr/>
        </p:nvSpPr>
        <p:spPr>
          <a:xfrm>
            <a:off x="398303" y="5473005"/>
            <a:ext cx="1083919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先前的研究</a:t>
            </a:r>
            <a:r>
              <a:rPr lang="zh-TW" altLang="en-US" sz="2800" b="1" dirty="0" smtClean="0">
                <a:solidFill>
                  <a:prstClr val="black"/>
                </a:solidFill>
                <a:latin typeface="微軟正黑體" panose="020B0604030504040204" pitchFamily="34" charset="-120"/>
                <a:ea typeface="微軟正黑體" panose="020B0604030504040204" pitchFamily="34" charset="-120"/>
              </a:rPr>
              <a:t>表示，</a:t>
            </a: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患者在</a:t>
            </a:r>
            <a:r>
              <a:rPr lang="zh-TW" altLang="en-US" sz="2800" b="1" dirty="0">
                <a:solidFill>
                  <a:srgbClr val="C00000"/>
                </a:solidFill>
                <a:latin typeface="微軟正黑體" panose="020B0604030504040204" pitchFamily="34" charset="-120"/>
                <a:ea typeface="微軟正黑體" panose="020B0604030504040204" pitchFamily="34" charset="-120"/>
              </a:rPr>
              <a:t>認知</a:t>
            </a:r>
            <a:r>
              <a:rPr lang="zh-TW" altLang="en-US" sz="2800" b="1" dirty="0" smtClean="0">
                <a:solidFill>
                  <a:srgbClr val="C00000"/>
                </a:solidFill>
                <a:latin typeface="微軟正黑體" panose="020B0604030504040204" pitchFamily="34" charset="-120"/>
                <a:ea typeface="微軟正黑體" panose="020B0604030504040204" pitchFamily="34" charset="-120"/>
              </a:rPr>
              <a:t>功能</a:t>
            </a:r>
            <a:r>
              <a:rPr lang="zh-TW" altLang="en-US" sz="2800" b="1" dirty="0" smtClean="0">
                <a:solidFill>
                  <a:prstClr val="black"/>
                </a:solidFill>
                <a:latin typeface="微軟正黑體" panose="020B0604030504040204" pitchFamily="34" charset="-120"/>
                <a:ea typeface="微軟正黑體" panose="020B0604030504040204" pitchFamily="34" charset="-120"/>
              </a:rPr>
              <a:t>和</a:t>
            </a:r>
            <a:r>
              <a:rPr lang="zh-TW" altLang="en-US" sz="2800" b="1" dirty="0" smtClean="0">
                <a:solidFill>
                  <a:srgbClr val="C00000"/>
                </a:solidFill>
                <a:latin typeface="微軟正黑體" panose="020B0604030504040204" pitchFamily="34" charset="-120"/>
                <a:ea typeface="微軟正黑體" panose="020B0604030504040204" pitchFamily="34" charset="-120"/>
              </a:rPr>
              <a:t>社會人口統計學特徵</a:t>
            </a:r>
            <a:r>
              <a:rPr lang="zh-TW" altLang="en-US" sz="2800" b="1" dirty="0" smtClean="0">
                <a:solidFill>
                  <a:prstClr val="black"/>
                </a:solidFill>
                <a:latin typeface="微軟正黑體" panose="020B0604030504040204" pitchFamily="34" charset="-120"/>
                <a:ea typeface="微軟正黑體" panose="020B0604030504040204" pitchFamily="34" charset="-120"/>
              </a:rPr>
              <a:t>上都與</a:t>
            </a:r>
            <a:r>
              <a:rPr lang="zh-TW" altLang="en-US" sz="2800" b="1" dirty="0">
                <a:solidFill>
                  <a:prstClr val="black"/>
                </a:solidFill>
                <a:latin typeface="微軟正黑體" panose="020B0604030504040204" pitchFamily="34" charset="-120"/>
                <a:ea typeface="微軟正黑體" panose="020B0604030504040204" pitchFamily="34" charset="-120"/>
              </a:rPr>
              <a:t>與其</a:t>
            </a:r>
            <a:r>
              <a:rPr lang="zh-TW" altLang="en-US" sz="2800" b="1" dirty="0" smtClean="0">
                <a:solidFill>
                  <a:prstClr val="black"/>
                </a:solidFill>
                <a:latin typeface="微軟正黑體" panose="020B0604030504040204" pitchFamily="34" charset="-120"/>
                <a:ea typeface="微軟正黑體" panose="020B0604030504040204" pitchFamily="34" charset="-120"/>
              </a:rPr>
              <a:t>他沉癮</a:t>
            </a:r>
            <a:r>
              <a:rPr lang="zh-TW" altLang="en-US" sz="2800" b="1" dirty="0">
                <a:solidFill>
                  <a:prstClr val="black"/>
                </a:solidFill>
                <a:latin typeface="微軟正黑體" panose="020B0604030504040204" pitchFamily="34" charset="-120"/>
                <a:ea typeface="微軟正黑體" panose="020B0604030504040204" pitchFamily="34" charset="-120"/>
              </a:rPr>
              <a:t>性</a:t>
            </a:r>
            <a:r>
              <a:rPr lang="zh-TW" altLang="en-US" sz="2800" b="1" dirty="0" smtClean="0">
                <a:solidFill>
                  <a:prstClr val="black"/>
                </a:solidFill>
                <a:latin typeface="微軟正黑體" panose="020B0604030504040204" pitchFamily="34" charset="-120"/>
                <a:ea typeface="微軟正黑體" panose="020B0604030504040204" pitchFamily="34" charset="-120"/>
              </a:rPr>
              <a:t>疾病患者相似</a:t>
            </a:r>
            <a:r>
              <a:rPr lang="da-DK" altLang="zh-TW" sz="2800" b="1" dirty="0">
                <a:solidFill>
                  <a:prstClr val="black"/>
                </a:solidFill>
                <a:latin typeface="微軟正黑體" panose="020B0604030504040204" pitchFamily="34" charset="-120"/>
                <a:ea typeface="微軟正黑體" panose="020B0604030504040204" pitchFamily="34" charset="-120"/>
              </a:rPr>
              <a:t>(Argyriou et al., 2017; Lim et al., 2016; Paulus et al., 2018)</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5639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3"/>
          <a:stretch>
            <a:fillRect/>
          </a:stretch>
        </p:blipFill>
        <p:spPr>
          <a:xfrm>
            <a:off x="8037095" y="3128212"/>
            <a:ext cx="4154905" cy="3729788"/>
          </a:xfrm>
          <a:prstGeom prst="rect">
            <a:avLst/>
          </a:prstGeom>
        </p:spPr>
      </p:pic>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266069" y="2502130"/>
            <a:ext cx="11548941" cy="1118255"/>
          </a:xfrm>
          <a:prstGeom prst="rect">
            <a:avLst/>
          </a:prstGeom>
        </p:spPr>
        <p:txBody>
          <a:bodyPr wrap="square">
            <a:spAutoFit/>
          </a:bodyPr>
          <a:lstStyle/>
          <a:p>
            <a:pPr marL="457200" indent="-457200">
              <a:lnSpc>
                <a:spcPts val="4000"/>
              </a:lnSpc>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患者在遊戲相關</a:t>
            </a:r>
            <a:r>
              <a:rPr lang="zh-TW" altLang="en-US" sz="2800" b="1" dirty="0" smtClean="0">
                <a:solidFill>
                  <a:prstClr val="black"/>
                </a:solidFill>
                <a:latin typeface="微軟正黑體" panose="020B0604030504040204" pitchFamily="34" charset="-120"/>
                <a:ea typeface="微軟正黑體" panose="020B0604030504040204" pitchFamily="34" charset="-120"/>
              </a:rPr>
              <a:t>圖片中顯示出比中性圖片和雜亂圖片還高的錯誤率</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7" name="圓角矩形 6"/>
          <p:cNvSpPr/>
          <p:nvPr/>
        </p:nvSpPr>
        <p:spPr>
          <a:xfrm>
            <a:off x="627017" y="1616196"/>
            <a:ext cx="2630971" cy="667826"/>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b="1" dirty="0" smtClean="0">
                <a:solidFill>
                  <a:prstClr val="black"/>
                </a:solidFill>
                <a:latin typeface="微軟正黑體" panose="020B0604030504040204" pitchFamily="34" charset="-120"/>
                <a:ea typeface="微軟正黑體" panose="020B0604030504040204" pitchFamily="34" charset="-120"/>
              </a:rPr>
              <a:t>反向</a:t>
            </a:r>
            <a:r>
              <a:rPr lang="zh-TW" altLang="en-US" sz="2800" b="1" dirty="0">
                <a:solidFill>
                  <a:prstClr val="black"/>
                </a:solidFill>
                <a:latin typeface="微軟正黑體" panose="020B0604030504040204" pitchFamily="34" charset="-120"/>
                <a:ea typeface="微軟正黑體" panose="020B0604030504040204" pitchFamily="34" charset="-120"/>
              </a:rPr>
              <a:t>掃視區塊</a:t>
            </a:r>
            <a:endParaRPr lang="en-US" altLang="zh-TW" sz="2800" b="1" dirty="0" smtClean="0">
              <a:solidFill>
                <a:schemeClr val="tx1"/>
              </a:solidFill>
              <a:latin typeface="微軟正黑體" panose="020B0604030504040204" pitchFamily="34" charset="-120"/>
              <a:ea typeface="微軟正黑體" panose="020B0604030504040204" pitchFamily="34" charset="-120"/>
            </a:endParaRPr>
          </a:p>
        </p:txBody>
      </p:sp>
      <p:sp>
        <p:nvSpPr>
          <p:cNvPr id="3" name="矩形 2"/>
          <p:cNvSpPr/>
          <p:nvPr/>
        </p:nvSpPr>
        <p:spPr>
          <a:xfrm>
            <a:off x="627017" y="3620385"/>
            <a:ext cx="9231688" cy="1118255"/>
          </a:xfrm>
          <a:prstGeom prst="rect">
            <a:avLst/>
          </a:prstGeom>
        </p:spPr>
        <p:txBody>
          <a:bodyPr wrap="square">
            <a:spAutoFit/>
          </a:bodyPr>
          <a:lstStyle/>
          <a:p>
            <a:pPr lvl="0">
              <a:lnSpc>
                <a:spcPts val="4000"/>
              </a:lnSpc>
            </a:pPr>
            <a:r>
              <a:rPr lang="zh-TW" altLang="en-US" sz="2800" b="1" dirty="0">
                <a:solidFill>
                  <a:prstClr val="black"/>
                </a:solidFill>
                <a:latin typeface="微軟正黑體" panose="020B0604030504040204" pitchFamily="34" charset="-120"/>
                <a:ea typeface="微軟正黑體" panose="020B0604030504040204" pitchFamily="34" charset="-120"/>
              </a:rPr>
              <a:t>遊戲相關圖片</a:t>
            </a:r>
            <a:r>
              <a:rPr lang="en-US" altLang="zh-TW" sz="2800" b="1" dirty="0">
                <a:solidFill>
                  <a:prstClr val="black"/>
                </a:solidFill>
                <a:latin typeface="微軟正黑體" panose="020B0604030504040204" pitchFamily="34" charset="-120"/>
                <a:ea typeface="微軟正黑體" panose="020B0604030504040204" pitchFamily="34" charset="-120"/>
              </a:rPr>
              <a:t>vs</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中性圖片</a:t>
            </a:r>
            <a:r>
              <a:rPr lang="en-US" altLang="zh-TW" sz="2800" b="1" dirty="0">
                <a:solidFill>
                  <a:prstClr val="black"/>
                </a:solidFill>
                <a:latin typeface="微軟正黑體" panose="020B0604030504040204" pitchFamily="34" charset="-120"/>
                <a:ea typeface="微軟正黑體" panose="020B0604030504040204" pitchFamily="34" charset="-120"/>
              </a:rPr>
              <a:t> (t = 3.071, P = .042)</a:t>
            </a:r>
          </a:p>
          <a:p>
            <a:pPr lvl="0">
              <a:lnSpc>
                <a:spcPts val="4000"/>
              </a:lnSpc>
            </a:pPr>
            <a:r>
              <a:rPr lang="zh-TW" altLang="en-US" sz="2800" b="1" dirty="0">
                <a:solidFill>
                  <a:prstClr val="black"/>
                </a:solidFill>
                <a:latin typeface="微軟正黑體" panose="020B0604030504040204" pitchFamily="34" charset="-120"/>
                <a:ea typeface="微軟正黑體" panose="020B0604030504040204" pitchFamily="34" charset="-120"/>
              </a:rPr>
              <a:t>遊戲相關圖片</a:t>
            </a:r>
            <a:r>
              <a:rPr lang="en-US" altLang="zh-TW" sz="2800" b="1" dirty="0" smtClean="0">
                <a:solidFill>
                  <a:prstClr val="black"/>
                </a:solidFill>
                <a:latin typeface="微軟正黑體" panose="020B0604030504040204" pitchFamily="34" charset="-120"/>
                <a:ea typeface="微軟正黑體" panose="020B0604030504040204" pitchFamily="34" charset="-120"/>
              </a:rPr>
              <a:t>vs</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雜亂圖片</a:t>
            </a:r>
            <a:r>
              <a:rPr lang="en-US" altLang="zh-TW" sz="2800" b="1" dirty="0">
                <a:solidFill>
                  <a:prstClr val="black"/>
                </a:solidFill>
                <a:latin typeface="微軟正黑體" panose="020B0604030504040204" pitchFamily="34" charset="-120"/>
                <a:ea typeface="微軟正黑體" panose="020B0604030504040204" pitchFamily="34" charset="-120"/>
              </a:rPr>
              <a:t>(t = 5.350, P &lt; .001)</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93025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0" y="1392700"/>
            <a:ext cx="11476753" cy="1631216"/>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在兩組中，心理價值</a:t>
            </a:r>
            <a:r>
              <a:rPr lang="en-US" altLang="zh-TW" sz="2800" b="1" dirty="0">
                <a:solidFill>
                  <a:prstClr val="black"/>
                </a:solidFill>
                <a:latin typeface="微軟正黑體" panose="020B0604030504040204" pitchFamily="34" charset="-120"/>
                <a:ea typeface="微軟正黑體" panose="020B0604030504040204" pitchFamily="34" charset="-120"/>
              </a:rPr>
              <a:t>(F = 0.845, P = .364)</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激勵</a:t>
            </a:r>
            <a:r>
              <a:rPr lang="zh-TW" altLang="en-US" sz="2800" b="1" dirty="0" smtClean="0">
                <a:solidFill>
                  <a:prstClr val="black"/>
                </a:solidFill>
                <a:latin typeface="微軟正黑體" panose="020B0604030504040204" pitchFamily="34" charset="-120"/>
                <a:ea typeface="微軟正黑體" panose="020B0604030504040204" pitchFamily="34" charset="-120"/>
              </a:rPr>
              <a:t>感</a:t>
            </a:r>
            <a:r>
              <a:rPr lang="en-US" altLang="zh-TW" sz="2800" b="1" dirty="0">
                <a:solidFill>
                  <a:prstClr val="black"/>
                </a:solidFill>
                <a:latin typeface="微軟正黑體" panose="020B0604030504040204" pitchFamily="34" charset="-120"/>
                <a:ea typeface="微軟正黑體" panose="020B0604030504040204" pitchFamily="34" charset="-120"/>
              </a:rPr>
              <a:t>(F = 1.015, P = .320)</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渴望</a:t>
            </a:r>
            <a:r>
              <a:rPr lang="zh-TW" altLang="en-US" sz="2800" b="1" dirty="0" smtClean="0">
                <a:solidFill>
                  <a:prstClr val="black"/>
                </a:solidFill>
                <a:latin typeface="微軟正黑體" panose="020B0604030504040204" pitchFamily="34" charset="-120"/>
                <a:ea typeface="微軟正黑體" panose="020B0604030504040204" pitchFamily="34" charset="-120"/>
              </a:rPr>
              <a:t>感</a:t>
            </a:r>
            <a:r>
              <a:rPr lang="en-US" altLang="zh-TW" sz="2800" b="1" dirty="0">
                <a:solidFill>
                  <a:prstClr val="black"/>
                </a:solidFill>
                <a:latin typeface="微軟正黑體" panose="020B0604030504040204" pitchFamily="34" charset="-120"/>
                <a:ea typeface="微軟正黑體" panose="020B0604030504040204" pitchFamily="34" charset="-120"/>
              </a:rPr>
              <a:t>(F = 0.577, P = .452)</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en-US" altLang="zh-TW" sz="2800" b="1" dirty="0" smtClean="0">
                <a:solidFill>
                  <a:prstClr val="black"/>
                </a:solidFill>
                <a:latin typeface="微軟正黑體" panose="020B0604030504040204" pitchFamily="34" charset="-120"/>
                <a:ea typeface="微軟正黑體" panose="020B0604030504040204" pitchFamily="34" charset="-120"/>
              </a:rPr>
              <a:t>9</a:t>
            </a:r>
            <a:r>
              <a:rPr lang="zh-TW" altLang="en-US" sz="2800" b="1" dirty="0" smtClean="0">
                <a:solidFill>
                  <a:prstClr val="black"/>
                </a:solidFill>
                <a:latin typeface="微軟正黑體" panose="020B0604030504040204" pitchFamily="34" charset="-120"/>
                <a:ea typeface="微軟正黑體" panose="020B0604030504040204" pitchFamily="34" charset="-120"/>
              </a:rPr>
              <a:t>分評分</a:t>
            </a:r>
            <a:r>
              <a:rPr lang="zh-TW" altLang="en-US" sz="2800" b="1" dirty="0">
                <a:solidFill>
                  <a:prstClr val="black"/>
                </a:solidFill>
                <a:latin typeface="微軟正黑體" panose="020B0604030504040204" pitchFamily="34" charset="-120"/>
                <a:ea typeface="微軟正黑體" panose="020B0604030504040204" pitchFamily="34" charset="-120"/>
              </a:rPr>
              <a:t>量</a:t>
            </a:r>
            <a:r>
              <a:rPr lang="zh-TW" altLang="en-US" sz="2800" b="1" dirty="0" smtClean="0">
                <a:solidFill>
                  <a:prstClr val="black"/>
                </a:solidFill>
                <a:latin typeface="微軟正黑體" panose="020B0604030504040204" pitchFamily="34" charset="-120"/>
                <a:ea typeface="微軟正黑體" panose="020B0604030504040204" pitchFamily="34" charset="-120"/>
              </a:rPr>
              <a:t>表中，沒有顯著的差異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1" y="3306541"/>
            <a:ext cx="12657221" cy="1118255"/>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在圖片形態中，心理價值</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F</a:t>
            </a:r>
            <a:r>
              <a:rPr lang="en-US" altLang="zh-TW" sz="2800" b="1" dirty="0">
                <a:solidFill>
                  <a:prstClr val="black"/>
                </a:solidFill>
                <a:latin typeface="微軟正黑體" panose="020B0604030504040204" pitchFamily="34" charset="-120"/>
                <a:ea typeface="微軟正黑體" panose="020B0604030504040204" pitchFamily="34" charset="-120"/>
              </a:rPr>
              <a:t> = 21.254, P &lt; .001)</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激勵</a:t>
            </a:r>
            <a:r>
              <a:rPr lang="zh-TW" altLang="en-US" sz="2800" b="1" dirty="0" smtClean="0">
                <a:solidFill>
                  <a:prstClr val="black"/>
                </a:solidFill>
                <a:latin typeface="微軟正黑體" panose="020B0604030504040204" pitchFamily="34" charset="-120"/>
                <a:ea typeface="微軟正黑體" panose="020B0604030504040204" pitchFamily="34" charset="-120"/>
              </a:rPr>
              <a:t>感</a:t>
            </a:r>
            <a:r>
              <a:rPr lang="en-US" altLang="zh-TW" sz="2800" b="1" dirty="0">
                <a:solidFill>
                  <a:prstClr val="black"/>
                </a:solidFill>
                <a:latin typeface="微軟正黑體" panose="020B0604030504040204" pitchFamily="34" charset="-120"/>
                <a:ea typeface="微軟正黑體" panose="020B0604030504040204" pitchFamily="34" charset="-120"/>
              </a:rPr>
              <a:t>(F = 20.913, P &lt; .001)</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渴望</a:t>
            </a:r>
            <a:r>
              <a:rPr lang="zh-TW" altLang="en-US" sz="2800" b="1" dirty="0" smtClean="0">
                <a:solidFill>
                  <a:prstClr val="black"/>
                </a:solidFill>
                <a:latin typeface="微軟正黑體" panose="020B0604030504040204" pitchFamily="34" charset="-120"/>
                <a:ea typeface="微軟正黑體" panose="020B0604030504040204" pitchFamily="34" charset="-120"/>
              </a:rPr>
              <a:t>感</a:t>
            </a:r>
            <a:r>
              <a:rPr lang="en-US" altLang="zh-TW" sz="2800" b="1" dirty="0">
                <a:solidFill>
                  <a:prstClr val="black"/>
                </a:solidFill>
                <a:latin typeface="微軟正黑體" panose="020B0604030504040204" pitchFamily="34" charset="-120"/>
                <a:ea typeface="微軟正黑體" panose="020B0604030504040204" pitchFamily="34" charset="-120"/>
              </a:rPr>
              <a:t>(F = 8.987, P = .005)</a:t>
            </a:r>
            <a:r>
              <a:rPr lang="zh-TW" altLang="en-US" sz="2800" b="1" dirty="0" smtClean="0">
                <a:solidFill>
                  <a:prstClr val="black"/>
                </a:solidFill>
                <a:latin typeface="微軟正黑體" panose="020B0604030504040204" pitchFamily="34" charset="-120"/>
                <a:ea typeface="微軟正黑體" panose="020B0604030504040204" pitchFamily="34" charset="-120"/>
              </a:rPr>
              <a:t>的</a:t>
            </a:r>
            <a:r>
              <a:rPr lang="en-US" altLang="zh-TW" sz="2800" b="1" dirty="0" smtClean="0">
                <a:solidFill>
                  <a:prstClr val="black"/>
                </a:solidFill>
                <a:latin typeface="微軟正黑體" panose="020B0604030504040204" pitchFamily="34" charset="-120"/>
                <a:ea typeface="微軟正黑體" panose="020B0604030504040204" pitchFamily="34" charset="-120"/>
              </a:rPr>
              <a:t>9</a:t>
            </a:r>
            <a:r>
              <a:rPr lang="zh-TW" altLang="en-US" sz="2800" b="1" dirty="0" smtClean="0">
                <a:solidFill>
                  <a:prstClr val="black"/>
                </a:solidFill>
                <a:latin typeface="微軟正黑體" panose="020B0604030504040204" pitchFamily="34" charset="-120"/>
                <a:ea typeface="微軟正黑體" panose="020B0604030504040204" pitchFamily="34" charset="-120"/>
              </a:rPr>
              <a:t>分評分</a:t>
            </a:r>
            <a:r>
              <a:rPr lang="zh-TW" altLang="en-US" sz="2800" b="1" dirty="0">
                <a:solidFill>
                  <a:prstClr val="black"/>
                </a:solidFill>
                <a:latin typeface="微軟正黑體" panose="020B0604030504040204" pitchFamily="34" charset="-120"/>
                <a:ea typeface="微軟正黑體" panose="020B0604030504040204" pitchFamily="34" charset="-120"/>
              </a:rPr>
              <a:t>量</a:t>
            </a:r>
            <a:r>
              <a:rPr lang="zh-TW" altLang="en-US" sz="2800" b="1" dirty="0" smtClean="0">
                <a:solidFill>
                  <a:prstClr val="black"/>
                </a:solidFill>
                <a:latin typeface="微軟正黑體" panose="020B0604030504040204" pitchFamily="34" charset="-120"/>
                <a:ea typeface="微軟正黑體" panose="020B0604030504040204" pitchFamily="34" charset="-120"/>
              </a:rPr>
              <a:t>表中，有顯著的差異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0" y="4707421"/>
            <a:ext cx="11476753" cy="605294"/>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srgbClr val="C00000"/>
                </a:solidFill>
                <a:latin typeface="微軟正黑體" panose="020B0604030504040204" pitchFamily="34" charset="-120"/>
                <a:ea typeface="微軟正黑體" panose="020B0604030504040204" pitchFamily="34" charset="-120"/>
              </a:rPr>
              <a:t>激勵感</a:t>
            </a:r>
            <a:r>
              <a:rPr lang="zh-TW" altLang="en-US" sz="2800" b="1" dirty="0" smtClean="0">
                <a:solidFill>
                  <a:prstClr val="black"/>
                </a:solidFill>
                <a:latin typeface="微軟正黑體" panose="020B0604030504040204" pitchFamily="34" charset="-120"/>
                <a:ea typeface="微軟正黑體" panose="020B0604030504040204" pitchFamily="34" charset="-120"/>
              </a:rPr>
              <a:t>與</a:t>
            </a:r>
            <a:r>
              <a:rPr lang="zh-TW" altLang="en-US" sz="2800" b="1" dirty="0" smtClean="0">
                <a:solidFill>
                  <a:srgbClr val="C00000"/>
                </a:solidFill>
                <a:latin typeface="微軟正黑體" panose="020B0604030504040204" pitchFamily="34" charset="-120"/>
                <a:ea typeface="微軟正黑體" panose="020B0604030504040204" pitchFamily="34" charset="-120"/>
              </a:rPr>
              <a:t>組別和圖片型態</a:t>
            </a:r>
            <a:r>
              <a:rPr lang="zh-TW" altLang="en-US" sz="2800" b="1" dirty="0" smtClean="0">
                <a:latin typeface="微軟正黑體" panose="020B0604030504040204" pitchFamily="34" charset="-120"/>
                <a:ea typeface="微軟正黑體" panose="020B0604030504040204" pitchFamily="34" charset="-120"/>
              </a:rPr>
              <a:t>之間的</a:t>
            </a:r>
            <a:r>
              <a:rPr lang="zh-TW" altLang="en-US" sz="2800" b="1" dirty="0" smtClean="0">
                <a:solidFill>
                  <a:prstClr val="black"/>
                </a:solidFill>
                <a:latin typeface="微軟正黑體" panose="020B0604030504040204" pitchFamily="34" charset="-120"/>
                <a:ea typeface="微軟正黑體" panose="020B0604030504040204" pitchFamily="34" charset="-120"/>
              </a:rPr>
              <a:t>交互作用中，有顯著差異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0" y="5549557"/>
            <a:ext cx="12007516" cy="1118255"/>
          </a:xfrm>
          <a:prstGeom prst="rect">
            <a:avLst/>
          </a:prstGeom>
        </p:spPr>
        <p:txBody>
          <a:bodyPr wrap="square">
            <a:spAutoFit/>
          </a:bodyPr>
          <a:lstStyle/>
          <a:p>
            <a:pPr marL="457200" lvl="0" indent="-457200">
              <a:lnSpc>
                <a:spcPts val="40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在相關性分析中，</a:t>
            </a:r>
            <a:r>
              <a:rPr lang="en-US" altLang="zh-TW" sz="2800" b="1" dirty="0">
                <a:latin typeface="微軟正黑體" panose="020B0604030504040204" pitchFamily="34" charset="-120"/>
                <a:ea typeface="微軟正黑體" panose="020B0604030504040204" pitchFamily="34" charset="-120"/>
              </a:rPr>
              <a:t> Internet Addiction </a:t>
            </a:r>
            <a:r>
              <a:rPr lang="en-US" altLang="zh-TW" sz="2800" b="1" dirty="0" smtClean="0">
                <a:latin typeface="微軟正黑體" panose="020B0604030504040204" pitchFamily="34" charset="-120"/>
                <a:ea typeface="微軟正黑體" panose="020B0604030504040204" pitchFamily="34" charset="-120"/>
              </a:rPr>
              <a:t>Test</a:t>
            </a:r>
            <a:r>
              <a:rPr lang="zh-TW" altLang="en-US" sz="2800" b="1" dirty="0" smtClean="0">
                <a:latin typeface="微軟正黑體" panose="020B0604030504040204" pitchFamily="34" charset="-120"/>
                <a:ea typeface="微軟正黑體" panose="020B0604030504040204" pitchFamily="34" charset="-120"/>
              </a:rPr>
              <a:t>得分與眼睛移動變項</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錯誤率</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間相關性不顯著（</a:t>
            </a:r>
            <a:r>
              <a:rPr lang="en-US" altLang="zh-TW" sz="2800" b="1" dirty="0">
                <a:latin typeface="微軟正黑體" panose="020B0604030504040204" pitchFamily="34" charset="-120"/>
                <a:ea typeface="微軟正黑體" panose="020B0604030504040204" pitchFamily="34" charset="-120"/>
              </a:rPr>
              <a:t>r  = 0.084</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P = .702</a:t>
            </a:r>
            <a:r>
              <a:rPr lang="zh-TW" altLang="en-US" sz="2800" b="1" dirty="0">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067831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266068" y="1392700"/>
            <a:ext cx="11187995" cy="1072473"/>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HC</a:t>
            </a:r>
            <a:r>
              <a:rPr lang="zh-TW" altLang="en-US" sz="2800" b="1" dirty="0" smtClean="0">
                <a:solidFill>
                  <a:prstClr val="black"/>
                </a:solidFill>
                <a:latin typeface="微軟正黑體" panose="020B0604030504040204" pitchFamily="34" charset="-120"/>
                <a:ea typeface="微軟正黑體" panose="020B0604030504040204" pitchFamily="34" charset="-120"/>
              </a:rPr>
              <a:t>的評分量表中，遊戲相關圖片相較於中性圖片，顯示出較高激勵感和渴望感，較低的</a:t>
            </a:r>
            <a:r>
              <a:rPr lang="zh-TW" altLang="en-US" sz="2800" b="1" dirty="0">
                <a:solidFill>
                  <a:prstClr val="black"/>
                </a:solidFill>
                <a:latin typeface="微軟正黑體" panose="020B0604030504040204" pitchFamily="34" charset="-120"/>
                <a:ea typeface="微軟正黑體" panose="020B0604030504040204" pitchFamily="34" charset="-120"/>
              </a:rPr>
              <a:t>心理</a:t>
            </a:r>
            <a:r>
              <a:rPr lang="zh-TW" altLang="en-US" sz="2800" b="1" dirty="0" smtClean="0">
                <a:solidFill>
                  <a:prstClr val="black"/>
                </a:solidFill>
                <a:latin typeface="微軟正黑體" panose="020B0604030504040204" pitchFamily="34" charset="-120"/>
                <a:ea typeface="微軟正黑體" panose="020B0604030504040204" pitchFamily="34" charset="-120"/>
              </a:rPr>
              <a:t>價值</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266068" y="2465173"/>
            <a:ext cx="11187995" cy="1118255"/>
          </a:xfrm>
          <a:prstGeom prst="rect">
            <a:avLst/>
          </a:prstGeom>
        </p:spPr>
        <p:txBody>
          <a:bodyPr wrap="square">
            <a:spAutoFit/>
          </a:bodyPr>
          <a:lstStyle/>
          <a:p>
            <a:pPr marL="457200" lvl="0" indent="-457200">
              <a:lnSpc>
                <a:spcPts val="40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的評分量表中，心理價值</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激勵感和渴望感在</a:t>
            </a:r>
            <a:r>
              <a:rPr lang="zh-TW" altLang="en-US" sz="2800" b="1" dirty="0">
                <a:solidFill>
                  <a:prstClr val="black"/>
                </a:solidFill>
                <a:latin typeface="微軟正黑體" panose="020B0604030504040204" pitchFamily="34" charset="-120"/>
                <a:ea typeface="微軟正黑體" panose="020B0604030504040204" pitchFamily="34" charset="-120"/>
              </a:rPr>
              <a:t>遊戲相關圖片相較於中性</a:t>
            </a:r>
            <a:r>
              <a:rPr lang="zh-TW" altLang="en-US" sz="2800" b="1" dirty="0" smtClean="0">
                <a:solidFill>
                  <a:prstClr val="black"/>
                </a:solidFill>
                <a:latin typeface="微軟正黑體" panose="020B0604030504040204" pitchFamily="34" charset="-120"/>
                <a:ea typeface="微軟正黑體" panose="020B0604030504040204" pitchFamily="34" charset="-120"/>
              </a:rPr>
              <a:t>圖片沒有顯著差異。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2" name="圖片 1"/>
          <p:cNvPicPr>
            <a:picLocks noChangeAspect="1"/>
          </p:cNvPicPr>
          <p:nvPr/>
        </p:nvPicPr>
        <p:blipFill>
          <a:blip r:embed="rId3"/>
          <a:stretch>
            <a:fillRect/>
          </a:stretch>
        </p:blipFill>
        <p:spPr>
          <a:xfrm>
            <a:off x="4379495" y="3508437"/>
            <a:ext cx="3783392" cy="3055267"/>
          </a:xfrm>
          <a:prstGeom prst="rect">
            <a:avLst/>
          </a:prstGeom>
        </p:spPr>
      </p:pic>
      <p:pic>
        <p:nvPicPr>
          <p:cNvPr id="3" name="圖片 2"/>
          <p:cNvPicPr>
            <a:picLocks noChangeAspect="1"/>
          </p:cNvPicPr>
          <p:nvPr/>
        </p:nvPicPr>
        <p:blipFill>
          <a:blip r:embed="rId4"/>
          <a:stretch>
            <a:fillRect/>
          </a:stretch>
        </p:blipFill>
        <p:spPr>
          <a:xfrm>
            <a:off x="155734" y="3508437"/>
            <a:ext cx="4223761" cy="3016972"/>
          </a:xfrm>
          <a:prstGeom prst="rect">
            <a:avLst/>
          </a:prstGeom>
        </p:spPr>
      </p:pic>
      <p:pic>
        <p:nvPicPr>
          <p:cNvPr id="5" name="圖片 4"/>
          <p:cNvPicPr>
            <a:picLocks noChangeAspect="1"/>
          </p:cNvPicPr>
          <p:nvPr/>
        </p:nvPicPr>
        <p:blipFill>
          <a:blip r:embed="rId5"/>
          <a:stretch>
            <a:fillRect/>
          </a:stretch>
        </p:blipFill>
        <p:spPr>
          <a:xfrm>
            <a:off x="8162887" y="3461390"/>
            <a:ext cx="3291176" cy="3016413"/>
          </a:xfrm>
          <a:prstGeom prst="rect">
            <a:avLst/>
          </a:prstGeom>
        </p:spPr>
      </p:pic>
      <p:pic>
        <p:nvPicPr>
          <p:cNvPr id="7" name="圖片 6"/>
          <p:cNvPicPr>
            <a:picLocks noChangeAspect="1"/>
          </p:cNvPicPr>
          <p:nvPr/>
        </p:nvPicPr>
        <p:blipFill>
          <a:blip r:embed="rId6"/>
          <a:stretch>
            <a:fillRect/>
          </a:stretch>
        </p:blipFill>
        <p:spPr>
          <a:xfrm>
            <a:off x="5581650" y="6525604"/>
            <a:ext cx="1428750" cy="320275"/>
          </a:xfrm>
          <a:prstGeom prst="rect">
            <a:avLst/>
          </a:prstGeom>
        </p:spPr>
      </p:pic>
      <p:pic>
        <p:nvPicPr>
          <p:cNvPr id="8" name="圖片 7"/>
          <p:cNvPicPr>
            <a:picLocks noChangeAspect="1"/>
          </p:cNvPicPr>
          <p:nvPr/>
        </p:nvPicPr>
        <p:blipFill>
          <a:blip r:embed="rId7"/>
          <a:stretch>
            <a:fillRect/>
          </a:stretch>
        </p:blipFill>
        <p:spPr>
          <a:xfrm>
            <a:off x="11499451" y="4529539"/>
            <a:ext cx="692549" cy="880114"/>
          </a:xfrm>
          <a:prstGeom prst="rect">
            <a:avLst/>
          </a:prstGeom>
        </p:spPr>
      </p:pic>
    </p:spTree>
    <p:extLst>
      <p:ext uri="{BB962C8B-B14F-4D97-AF65-F5344CB8AC3E}">
        <p14:creationId xmlns:p14="http://schemas.microsoft.com/office/powerpoint/2010/main" val="36646398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479964" y="1406343"/>
            <a:ext cx="11712036"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zh-TW" altLang="en-US" sz="2800" b="1" dirty="0" smtClean="0">
                <a:solidFill>
                  <a:srgbClr val="C00000"/>
                </a:solidFill>
                <a:latin typeface="微軟正黑體" panose="020B0604030504040204" pitchFamily="34" charset="-120"/>
                <a:ea typeface="微軟正黑體" panose="020B0604030504040204" pitchFamily="34" charset="-120"/>
              </a:rPr>
              <a:t>正向掃視</a:t>
            </a:r>
            <a:r>
              <a:rPr lang="zh-TW" altLang="en-US" sz="2800" b="1" dirty="0" smtClean="0">
                <a:solidFill>
                  <a:prstClr val="black"/>
                </a:solidFill>
                <a:latin typeface="微軟正黑體" panose="020B0604030504040204" pitchFamily="34" charset="-120"/>
                <a:ea typeface="微軟正黑體" panose="020B0604030504040204" pitchFamily="34" charset="-120"/>
              </a:rPr>
              <a:t>情形下，根據圖片型態的不同，眼睛到第一個注視點的時間也會不同。但在錯誤率上，兩組之間沒有差異</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479964" y="2408041"/>
            <a:ext cx="11327025"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a:t>
            </a:r>
            <a:r>
              <a:rPr lang="zh-TW" altLang="en-US" sz="2800" b="1" dirty="0" smtClean="0">
                <a:solidFill>
                  <a:srgbClr val="C00000"/>
                </a:solidFill>
                <a:latin typeface="微軟正黑體" panose="020B0604030504040204" pitchFamily="34" charset="-120"/>
                <a:ea typeface="微軟正黑體" panose="020B0604030504040204" pitchFamily="34" charset="-120"/>
              </a:rPr>
              <a:t>反向</a:t>
            </a:r>
            <a:r>
              <a:rPr lang="zh-TW" altLang="en-US" sz="2800" b="1" dirty="0">
                <a:solidFill>
                  <a:srgbClr val="C00000"/>
                </a:solidFill>
                <a:latin typeface="微軟正黑體" panose="020B0604030504040204" pitchFamily="34" charset="-120"/>
                <a:ea typeface="微軟正黑體" panose="020B0604030504040204" pitchFamily="34" charset="-120"/>
              </a:rPr>
              <a:t>掃視</a:t>
            </a:r>
            <a:r>
              <a:rPr lang="zh-TW" altLang="en-US" sz="2800" b="1" dirty="0">
                <a:solidFill>
                  <a:prstClr val="black"/>
                </a:solidFill>
                <a:latin typeface="微軟正黑體" panose="020B0604030504040204" pitchFamily="34" charset="-120"/>
                <a:ea typeface="微軟正黑體" panose="020B0604030504040204" pitchFamily="34" charset="-120"/>
              </a:rPr>
              <a:t>情形下</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患者在遊戲相關圖片上比中性圖片和雜亂圖片，呈現出</a:t>
            </a:r>
            <a:r>
              <a:rPr lang="zh-TW" altLang="en-US" sz="2800" b="1" dirty="0">
                <a:solidFill>
                  <a:prstClr val="black"/>
                </a:solidFill>
                <a:latin typeface="微軟正黑體" panose="020B0604030504040204" pitchFamily="34" charset="-120"/>
                <a:ea typeface="微軟正黑體" panose="020B0604030504040204" pitchFamily="34" charset="-120"/>
              </a:rPr>
              <a:t>顯著</a:t>
            </a:r>
            <a:r>
              <a:rPr lang="zh-TW" altLang="en-US" sz="2800" b="1" dirty="0" smtClean="0">
                <a:solidFill>
                  <a:prstClr val="black"/>
                </a:solidFill>
                <a:latin typeface="微軟正黑體" panose="020B0604030504040204" pitchFamily="34" charset="-120"/>
                <a:ea typeface="微軟正黑體" panose="020B0604030504040204" pitchFamily="34" charset="-120"/>
              </a:rPr>
              <a:t>較高的錯誤率，</a:t>
            </a:r>
            <a:r>
              <a:rPr lang="zh-TW" altLang="en-US" sz="2800" b="1" dirty="0">
                <a:solidFill>
                  <a:prstClr val="black"/>
                </a:solidFill>
                <a:latin typeface="微軟正黑體" panose="020B0604030504040204" pitchFamily="34" charset="-120"/>
                <a:ea typeface="微軟正黑體" panose="020B0604030504040204" pitchFamily="34" charset="-120"/>
              </a:rPr>
              <a:t>但在心理</a:t>
            </a:r>
            <a:r>
              <a:rPr lang="zh-TW" altLang="en-US" sz="2800" b="1" dirty="0" smtClean="0">
                <a:solidFill>
                  <a:prstClr val="black"/>
                </a:solidFill>
                <a:latin typeface="微軟正黑體" panose="020B0604030504040204" pitchFamily="34" charset="-120"/>
                <a:ea typeface="微軟正黑體" panose="020B0604030504040204" pitchFamily="34" charset="-120"/>
              </a:rPr>
              <a:t>價值、</a:t>
            </a:r>
            <a:r>
              <a:rPr lang="zh-TW" altLang="en-US" sz="2800" b="1" dirty="0">
                <a:solidFill>
                  <a:prstClr val="black"/>
                </a:solidFill>
                <a:latin typeface="微軟正黑體" panose="020B0604030504040204" pitchFamily="34" charset="-120"/>
                <a:ea typeface="微軟正黑體" panose="020B0604030504040204" pitchFamily="34" charset="-120"/>
              </a:rPr>
              <a:t>激勵</a:t>
            </a:r>
            <a:r>
              <a:rPr lang="zh-TW" altLang="en-US" sz="2800" b="1" dirty="0" smtClean="0">
                <a:solidFill>
                  <a:prstClr val="black"/>
                </a:solidFill>
                <a:latin typeface="微軟正黑體" panose="020B0604030504040204" pitchFamily="34" charset="-120"/>
                <a:ea typeface="微軟正黑體" panose="020B0604030504040204" pitchFamily="34" charset="-120"/>
              </a:rPr>
              <a:t>感、</a:t>
            </a:r>
            <a:r>
              <a:rPr lang="zh-TW" altLang="en-US" sz="2800" b="1" dirty="0">
                <a:solidFill>
                  <a:prstClr val="black"/>
                </a:solidFill>
                <a:latin typeface="微軟正黑體" panose="020B0604030504040204" pitchFamily="34" charset="-120"/>
                <a:ea typeface="微軟正黑體" panose="020B0604030504040204" pitchFamily="34" charset="-120"/>
              </a:rPr>
              <a:t>渴望</a:t>
            </a:r>
            <a:r>
              <a:rPr lang="zh-TW" altLang="en-US" sz="2800" b="1" dirty="0" smtClean="0">
                <a:solidFill>
                  <a:prstClr val="black"/>
                </a:solidFill>
                <a:latin typeface="微軟正黑體" panose="020B0604030504040204" pitchFamily="34" charset="-120"/>
                <a:ea typeface="微軟正黑體" panose="020B0604030504040204" pitchFamily="34" charset="-120"/>
              </a:rPr>
              <a:t>感的評分分數上，</a:t>
            </a:r>
            <a:r>
              <a:rPr lang="zh-TW" altLang="en-US" sz="2800" b="1" dirty="0">
                <a:solidFill>
                  <a:prstClr val="black"/>
                </a:solidFill>
                <a:latin typeface="微軟正黑體" panose="020B0604030504040204" pitchFamily="34" charset="-120"/>
                <a:ea typeface="微軟正黑體" panose="020B0604030504040204" pitchFamily="34" charset="-120"/>
              </a:rPr>
              <a:t>遊戲相關</a:t>
            </a:r>
            <a:r>
              <a:rPr lang="zh-TW" altLang="en-US" sz="2800" b="1" dirty="0" smtClean="0">
                <a:solidFill>
                  <a:prstClr val="black"/>
                </a:solidFill>
                <a:latin typeface="微軟正黑體" panose="020B0604030504040204" pitchFamily="34" charset="-120"/>
                <a:ea typeface="微軟正黑體" panose="020B0604030504040204" pitchFamily="34" charset="-120"/>
              </a:rPr>
              <a:t>圖片跟中性圖片都呈現出相似的分數。</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4" name="矩形 13"/>
          <p:cNvSpPr/>
          <p:nvPr/>
        </p:nvSpPr>
        <p:spPr>
          <a:xfrm>
            <a:off x="479964" y="3840627"/>
            <a:ext cx="11062331"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zh-TW" altLang="en-US" sz="2800" b="1" dirty="0">
                <a:solidFill>
                  <a:srgbClr val="C00000"/>
                </a:solidFill>
                <a:latin typeface="微軟正黑體" panose="020B0604030504040204" pitchFamily="34" charset="-120"/>
                <a:ea typeface="微軟正黑體" panose="020B0604030504040204" pitchFamily="34" charset="-120"/>
              </a:rPr>
              <a:t>反向掃視</a:t>
            </a:r>
            <a:r>
              <a:rPr lang="zh-TW" altLang="en-US" sz="2800" b="1" dirty="0">
                <a:solidFill>
                  <a:prstClr val="black"/>
                </a:solidFill>
                <a:latin typeface="微軟正黑體" panose="020B0604030504040204" pitchFamily="34" charset="-120"/>
                <a:ea typeface="微軟正黑體" panose="020B0604030504040204" pitchFamily="34" charset="-120"/>
              </a:rPr>
              <a:t>情形下，健康</a:t>
            </a:r>
            <a:r>
              <a:rPr lang="zh-TW" altLang="en-US" sz="2800" b="1" dirty="0" smtClean="0">
                <a:solidFill>
                  <a:prstClr val="black"/>
                </a:solidFill>
                <a:latin typeface="微軟正黑體" panose="020B0604030504040204" pitchFamily="34" charset="-120"/>
                <a:ea typeface="微軟正黑體" panose="020B0604030504040204" pitchFamily="34" charset="-120"/>
              </a:rPr>
              <a:t>對照組在圖片型態的不同上，錯誤率沒有顯著差異，</a:t>
            </a:r>
            <a:r>
              <a:rPr lang="zh-TW" altLang="en-US" sz="2800" b="1" dirty="0" smtClean="0">
                <a:solidFill>
                  <a:prstClr val="black"/>
                </a:solidFill>
                <a:latin typeface="微軟正黑體" panose="020B0604030504040204" pitchFamily="34" charset="-120"/>
                <a:ea typeface="微軟正黑體" panose="020B0604030504040204" pitchFamily="34" charset="-120"/>
              </a:rPr>
              <a:t>但在遊戲相關圖片相較於中性圖片下，有較高的</a:t>
            </a:r>
            <a:r>
              <a:rPr lang="zh-TW" altLang="en-US" sz="2800" b="1" dirty="0">
                <a:solidFill>
                  <a:prstClr val="black"/>
                </a:solidFill>
                <a:latin typeface="微軟正黑體" panose="020B0604030504040204" pitchFamily="34" charset="-120"/>
                <a:ea typeface="微軟正黑體" panose="020B0604030504040204" pitchFamily="34" charset="-120"/>
              </a:rPr>
              <a:t>激勵</a:t>
            </a:r>
            <a:r>
              <a:rPr lang="zh-TW" altLang="en-US" sz="2800" b="1" dirty="0" smtClean="0">
                <a:solidFill>
                  <a:prstClr val="black"/>
                </a:solidFill>
                <a:latin typeface="微軟正黑體" panose="020B0604030504040204" pitchFamily="34" charset="-120"/>
                <a:ea typeface="微軟正黑體" panose="020B0604030504040204" pitchFamily="34" charset="-120"/>
              </a:rPr>
              <a:t>感和渴望感，較低的心理價值。</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7" name="圓角矩形 6"/>
          <p:cNvSpPr/>
          <p:nvPr/>
        </p:nvSpPr>
        <p:spPr>
          <a:xfrm>
            <a:off x="287458" y="5239265"/>
            <a:ext cx="11712035" cy="138005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TW" altLang="en-US" sz="2800" b="1" dirty="0" smtClean="0">
                <a:solidFill>
                  <a:schemeClr val="tx1"/>
                </a:solidFill>
                <a:latin typeface="微軟正黑體" panose="020B0604030504040204" pitchFamily="34" charset="-120"/>
                <a:ea typeface="微軟正黑體" panose="020B0604030504040204" pitchFamily="34" charset="-120"/>
              </a:rPr>
              <a:t>這些發現表示</a:t>
            </a:r>
            <a:r>
              <a:rPr lang="en-US" altLang="zh-TW" sz="2800" b="1" dirty="0" smtClean="0">
                <a:solidFill>
                  <a:schemeClr val="tx1"/>
                </a:solidFill>
                <a:latin typeface="微軟正黑體" panose="020B0604030504040204" pitchFamily="34" charset="-120"/>
                <a:ea typeface="微軟正黑體" panose="020B0604030504040204" pitchFamily="34" charset="-120"/>
              </a:rPr>
              <a:t>IGD</a:t>
            </a:r>
            <a:r>
              <a:rPr lang="zh-TW" altLang="en-US" sz="2800" b="1" dirty="0" smtClean="0">
                <a:solidFill>
                  <a:schemeClr val="tx1"/>
                </a:solidFill>
                <a:latin typeface="微軟正黑體" panose="020B0604030504040204" pitchFamily="34" charset="-120"/>
                <a:ea typeface="微軟正黑體" panose="020B0604030504040204" pitchFamily="34" charset="-120"/>
              </a:rPr>
              <a:t>患者的注意力偏移有著主觀研究沒有發現的生物學基礎</a:t>
            </a:r>
            <a:endParaRPr lang="en-US" altLang="zh-TW" sz="2800" b="1" dirty="0" smtClean="0">
              <a:solidFill>
                <a:schemeClr val="tx1"/>
              </a:solidFill>
              <a:latin typeface="微軟正黑體" panose="020B0604030504040204" pitchFamily="34" charset="-120"/>
              <a:ea typeface="微軟正黑體" panose="020B0604030504040204" pitchFamily="34" charset="-120"/>
            </a:endParaRPr>
          </a:p>
          <a:p>
            <a:pPr algn="ctr"/>
            <a:r>
              <a:rPr lang="zh-TW" altLang="en-US" sz="2800" b="1" dirty="0" smtClean="0">
                <a:solidFill>
                  <a:schemeClr val="tx1"/>
                </a:solidFill>
                <a:latin typeface="微軟正黑體" panose="020B0604030504040204" pitchFamily="34" charset="-120"/>
                <a:ea typeface="微軟正黑體" panose="020B0604030504040204" pitchFamily="34" charset="-120"/>
              </a:rPr>
              <a:t>，也表示</a:t>
            </a:r>
            <a:r>
              <a:rPr lang="en-US" altLang="zh-TW" sz="2800" b="1" dirty="0">
                <a:solidFill>
                  <a:schemeClr val="tx1"/>
                </a:solidFill>
                <a:latin typeface="微軟正黑體" panose="020B0604030504040204" pitchFamily="34" charset="-120"/>
                <a:ea typeface="微軟正黑體" panose="020B0604030504040204" pitchFamily="34" charset="-120"/>
              </a:rPr>
              <a:t>IGD</a:t>
            </a:r>
            <a:r>
              <a:rPr lang="zh-TW" altLang="en-US" sz="2800" b="1" dirty="0" smtClean="0">
                <a:solidFill>
                  <a:schemeClr val="tx1"/>
                </a:solidFill>
                <a:latin typeface="微軟正黑體" panose="020B0604030504040204" pitchFamily="34" charset="-120"/>
                <a:ea typeface="微軟正黑體" panose="020B0604030504040204" pitchFamily="34" charset="-120"/>
              </a:rPr>
              <a:t>患者在自動掃視的控制中存在障礙，且表現出對遊戲相關圖片的耐受性，即不會因為情緒的影響而產生變化。</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156728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3" name="矩形 2"/>
          <p:cNvSpPr/>
          <p:nvPr/>
        </p:nvSpPr>
        <p:spPr>
          <a:xfrm>
            <a:off x="479964" y="2740288"/>
            <a:ext cx="11327025" cy="954107"/>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 Li et al</a:t>
            </a:r>
            <a:r>
              <a:rPr lang="en-US" altLang="zh-TW" sz="2800" b="1" dirty="0" smtClean="0">
                <a:solidFill>
                  <a:prstClr val="black"/>
                </a:solidFill>
                <a:latin typeface="微軟正黑體" panose="020B0604030504040204" pitchFamily="34" charset="-120"/>
                <a:ea typeface="微軟正黑體" panose="020B0604030504040204" pitchFamily="34" charset="-120"/>
              </a:rPr>
              <a:t>.(2014)</a:t>
            </a:r>
            <a:r>
              <a:rPr lang="zh-TW" altLang="en-US" sz="2800" b="1" dirty="0">
                <a:solidFill>
                  <a:prstClr val="black"/>
                </a:solidFill>
                <a:latin typeface="微軟正黑體" panose="020B0604030504040204" pitchFamily="34" charset="-120"/>
                <a:ea typeface="微軟正黑體" panose="020B0604030504040204" pitchFamily="34" charset="-120"/>
              </a:rPr>
              <a:t>指出患有網路沉癮症的</a:t>
            </a:r>
            <a:r>
              <a:rPr lang="zh-TW" altLang="en-US" sz="2800" b="1" dirty="0" smtClean="0">
                <a:solidFill>
                  <a:prstClr val="black"/>
                </a:solidFill>
                <a:latin typeface="微軟正黑體" panose="020B0604030504040204" pitchFamily="34" charset="-120"/>
                <a:ea typeface="微軟正黑體" panose="020B0604030504040204" pitchFamily="34" charset="-120"/>
              </a:rPr>
              <a:t>患者，其額</a:t>
            </a:r>
            <a:r>
              <a:rPr lang="zh-TW" altLang="en-US" sz="2800" b="1" dirty="0">
                <a:solidFill>
                  <a:prstClr val="black"/>
                </a:solidFill>
                <a:latin typeface="微軟正黑體" panose="020B0604030504040204" pitchFamily="34" charset="-120"/>
                <a:ea typeface="微軟正黑體" panose="020B0604030504040204" pitchFamily="34" charset="-120"/>
              </a:rPr>
              <a:t>葉基底神經節通路</a:t>
            </a:r>
            <a:r>
              <a:rPr lang="zh-TW" altLang="en-US" sz="2800" b="1" dirty="0" smtClean="0">
                <a:solidFill>
                  <a:prstClr val="black"/>
                </a:solidFill>
                <a:latin typeface="微軟正黑體" panose="020B0604030504040204" pitchFamily="34" charset="-120"/>
                <a:ea typeface="微軟正黑體" panose="020B0604030504040204" pitchFamily="34" charset="-120"/>
              </a:rPr>
              <a:t>的活化性會降低。</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479964" y="1589440"/>
            <a:ext cx="11712036"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自動掃視</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是腦部額</a:t>
            </a:r>
            <a:r>
              <a:rPr lang="zh-TW" altLang="en-US" sz="2800" b="1" dirty="0">
                <a:solidFill>
                  <a:prstClr val="black"/>
                </a:solidFill>
                <a:latin typeface="微軟正黑體" panose="020B0604030504040204" pitchFamily="34" charset="-120"/>
                <a:ea typeface="微軟正黑體" panose="020B0604030504040204" pitchFamily="34" charset="-120"/>
              </a:rPr>
              <a:t>葉皮質和基底神經節的一種</a:t>
            </a:r>
            <a:r>
              <a:rPr lang="zh-TW" altLang="en-US" sz="2800" b="1" dirty="0" smtClean="0">
                <a:solidFill>
                  <a:prstClr val="black"/>
                </a:solidFill>
                <a:latin typeface="微軟正黑體" panose="020B0604030504040204" pitchFamily="34" charset="-120"/>
                <a:ea typeface="微軟正黑體" panose="020B0604030504040204" pitchFamily="34" charset="-120"/>
              </a:rPr>
              <a:t>功能。</a:t>
            </a:r>
            <a:r>
              <a:rPr lang="en-US" altLang="zh-TW" sz="2800" b="1" dirty="0">
                <a:solidFill>
                  <a:prstClr val="black"/>
                </a:solidFill>
                <a:latin typeface="微軟正黑體" panose="020B0604030504040204" pitchFamily="34" charset="-120"/>
                <a:ea typeface="微軟正黑體" panose="020B0604030504040204" pitchFamily="34" charset="-120"/>
              </a:rPr>
              <a:t>(Munoz and </a:t>
            </a:r>
            <a:r>
              <a:rPr lang="en-US" altLang="zh-TW" sz="2800" b="1" dirty="0" err="1">
                <a:solidFill>
                  <a:prstClr val="black"/>
                </a:solidFill>
                <a:latin typeface="微軟正黑體" panose="020B0604030504040204" pitchFamily="34" charset="-120"/>
                <a:ea typeface="微軟正黑體" panose="020B0604030504040204" pitchFamily="34" charset="-120"/>
              </a:rPr>
              <a:t>Everling</a:t>
            </a:r>
            <a:r>
              <a:rPr lang="en-US" altLang="zh-TW" sz="2800" b="1" dirty="0">
                <a:solidFill>
                  <a:prstClr val="black"/>
                </a:solidFill>
                <a:latin typeface="微軟正黑體" panose="020B0604030504040204" pitchFamily="34" charset="-120"/>
                <a:ea typeface="微軟正黑體" panose="020B0604030504040204" pitchFamily="34" charset="-120"/>
              </a:rPr>
              <a:t>, 2004)</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7" name="圓角矩形 16"/>
          <p:cNvSpPr/>
          <p:nvPr/>
        </p:nvSpPr>
        <p:spPr>
          <a:xfrm>
            <a:off x="907753" y="4543857"/>
            <a:ext cx="10462919" cy="112286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nSpc>
                <a:spcPts val="4000"/>
              </a:lnSpc>
            </a:pPr>
            <a:r>
              <a:rPr lang="zh-TW" altLang="en-US" sz="2800" b="1" dirty="0">
                <a:solidFill>
                  <a:prstClr val="black"/>
                </a:solidFill>
                <a:latin typeface="微軟正黑體" panose="020B0604030504040204" pitchFamily="34" charset="-120"/>
                <a:ea typeface="微軟正黑體" panose="020B0604030504040204" pitchFamily="34" charset="-120"/>
              </a:rPr>
              <a:t>因此在</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患者中所觀察到，與遊戲相關圖片在反掃視實驗中的錯誤率增加，可能是由於腦部額葉皮質和基底神經節異常所導致。</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062593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479964" y="1962491"/>
            <a:ext cx="11085960"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反掃視任務的錯誤率與</a:t>
            </a:r>
            <a:r>
              <a:rPr lang="en-US" altLang="zh-TW" sz="2800" b="1" dirty="0">
                <a:solidFill>
                  <a:prstClr val="black"/>
                </a:solidFill>
                <a:latin typeface="微軟正黑體" panose="020B0604030504040204" pitchFamily="34" charset="-120"/>
                <a:ea typeface="微軟正黑體" panose="020B0604030504040204" pitchFamily="34" charset="-120"/>
              </a:rPr>
              <a:t>Internet Addiction Test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IAT</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所衡量的網路沉癮嚴重程度沒有任何顯著關係。</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4" name="圓角矩形 13"/>
          <p:cNvSpPr/>
          <p:nvPr/>
        </p:nvSpPr>
        <p:spPr>
          <a:xfrm>
            <a:off x="479964" y="3832885"/>
            <a:ext cx="11391710" cy="112286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nSpc>
                <a:spcPts val="4000"/>
              </a:lnSpc>
            </a:pPr>
            <a:r>
              <a:rPr lang="zh-TW" altLang="en-US" sz="2800" b="1" dirty="0" smtClean="0">
                <a:solidFill>
                  <a:prstClr val="black"/>
                </a:solidFill>
                <a:latin typeface="微軟正黑體" panose="020B0604030504040204" pitchFamily="34" charset="-120"/>
                <a:ea typeface="微軟正黑體" panose="020B0604030504040204" pitchFamily="34" charset="-120"/>
              </a:rPr>
              <a:t>可能是由於樣本量</a:t>
            </a:r>
            <a:r>
              <a:rPr lang="zh-TW" altLang="en-US" sz="2800" b="1" dirty="0">
                <a:solidFill>
                  <a:prstClr val="black"/>
                </a:solidFill>
                <a:latin typeface="微軟正黑體" panose="020B0604030504040204" pitchFamily="34" charset="-120"/>
                <a:ea typeface="微軟正黑體" panose="020B0604030504040204" pitchFamily="34" charset="-120"/>
              </a:rPr>
              <a:t>小以及未接受藥物強制治療的</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患者的</a:t>
            </a:r>
            <a:r>
              <a:rPr lang="en-US" altLang="zh-TW" sz="2800" b="1" dirty="0">
                <a:solidFill>
                  <a:prstClr val="black"/>
                </a:solidFill>
                <a:latin typeface="微軟正黑體" panose="020B0604030504040204" pitchFamily="34" charset="-120"/>
                <a:ea typeface="微軟正黑體" panose="020B0604030504040204" pitchFamily="34" charset="-120"/>
              </a:rPr>
              <a:t>IAT</a:t>
            </a:r>
            <a:r>
              <a:rPr lang="zh-TW" altLang="en-US" sz="2800" b="1" dirty="0">
                <a:solidFill>
                  <a:prstClr val="black"/>
                </a:solidFill>
                <a:latin typeface="微軟正黑體" panose="020B0604030504040204" pitchFamily="34" charset="-120"/>
                <a:ea typeface="微軟正黑體" panose="020B0604030504040204" pitchFamily="34" charset="-120"/>
              </a:rPr>
              <a:t>評分低</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50349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849439" y="2862696"/>
            <a:ext cx="10321068" cy="1384995"/>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這些結果補充了</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患者在注意偏移的</a:t>
            </a:r>
            <a:r>
              <a:rPr lang="zh-TW" altLang="en-US" sz="2800" b="1" dirty="0">
                <a:solidFill>
                  <a:prstClr val="black"/>
                </a:solidFill>
                <a:latin typeface="微軟正黑體" panose="020B0604030504040204" pitchFamily="34" charset="-120"/>
                <a:ea typeface="微軟正黑體" panose="020B0604030504040204" pitchFamily="34" charset="-120"/>
              </a:rPr>
              <a:t>生物學</a:t>
            </a:r>
            <a:r>
              <a:rPr lang="zh-TW" altLang="en-US" sz="2800" b="1" dirty="0" smtClean="0">
                <a:solidFill>
                  <a:prstClr val="black"/>
                </a:solidFill>
                <a:latin typeface="微軟正黑體" panose="020B0604030504040204" pitchFamily="34" charset="-120"/>
                <a:ea typeface="微軟正黑體" panose="020B0604030504040204" pitchFamily="34" charset="-120"/>
              </a:rPr>
              <a:t>基礎，</a:t>
            </a:r>
            <a:r>
              <a:rPr lang="zh-TW" altLang="en-US" sz="2800" b="1" dirty="0">
                <a:solidFill>
                  <a:prstClr val="black"/>
                </a:solidFill>
                <a:latin typeface="微軟正黑體" panose="020B0604030504040204" pitchFamily="34" charset="-120"/>
                <a:ea typeface="微軟正黑體" panose="020B0604030504040204" pitchFamily="34" charset="-120"/>
              </a:rPr>
              <a:t>當前的研究使用眼動追踪方法提供了一種</a:t>
            </a:r>
            <a:r>
              <a:rPr lang="zh-TW" altLang="en-US" sz="2800" b="1" dirty="0" smtClean="0">
                <a:solidFill>
                  <a:prstClr val="black"/>
                </a:solidFill>
                <a:latin typeface="微軟正黑體" panose="020B0604030504040204" pitchFamily="34" charset="-120"/>
                <a:ea typeface="微軟正黑體" panose="020B0604030504040204" pitchFamily="34" charset="-120"/>
              </a:rPr>
              <a:t>敏感、直接</a:t>
            </a:r>
            <a:r>
              <a:rPr lang="zh-TW" altLang="en-US" sz="2800" b="1" dirty="0">
                <a:solidFill>
                  <a:prstClr val="black"/>
                </a:solidFill>
                <a:latin typeface="微軟正黑體" panose="020B0604030504040204" pitchFamily="34" charset="-120"/>
                <a:ea typeface="微軟正黑體" panose="020B0604030504040204" pitchFamily="34" charset="-120"/>
              </a:rPr>
              <a:t>的注意力偏</a:t>
            </a:r>
            <a:r>
              <a:rPr lang="zh-TW" altLang="en-US" sz="2800" b="1" dirty="0" smtClean="0">
                <a:solidFill>
                  <a:prstClr val="black"/>
                </a:solidFill>
                <a:latin typeface="微軟正黑體" panose="020B0604030504040204" pitchFamily="34" charset="-120"/>
                <a:ea typeface="微軟正黑體" panose="020B0604030504040204" pitchFamily="34" charset="-120"/>
              </a:rPr>
              <a:t>倚測量</a:t>
            </a:r>
            <a:r>
              <a:rPr lang="zh-TW" altLang="en-US" sz="2800" b="1" dirty="0">
                <a:solidFill>
                  <a:prstClr val="black"/>
                </a:solidFill>
                <a:latin typeface="微軟正黑體" panose="020B0604030504040204" pitchFamily="34" charset="-120"/>
                <a:ea typeface="微軟正黑體" panose="020B0604030504040204" pitchFamily="34" charset="-120"/>
              </a:rPr>
              <a:t>方法</a:t>
            </a:r>
            <a:r>
              <a:rPr lang="zh-TW" altLang="en-US" sz="2800" b="1" dirty="0" smtClean="0">
                <a:solidFill>
                  <a:prstClr val="black"/>
                </a:solidFill>
                <a:latin typeface="微軟正黑體" panose="020B0604030504040204" pitchFamily="34" charset="-120"/>
                <a:ea typeface="微軟正黑體" panose="020B0604030504040204" pitchFamily="34" charset="-120"/>
              </a:rPr>
              <a:t>，可以利用在將來的研究中。</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20733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03777" y="1700669"/>
            <a:ext cx="11091538"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注意力</a:t>
            </a:r>
            <a:r>
              <a:rPr lang="zh-TW" altLang="en-US" sz="2800" b="1" dirty="0" smtClean="0">
                <a:solidFill>
                  <a:prstClr val="black"/>
                </a:solidFill>
                <a:latin typeface="微軟正黑體" panose="020B0604030504040204" pitchFamily="34" charset="-120"/>
                <a:ea typeface="微軟正黑體" panose="020B0604030504040204" pitchFamily="34" charset="-120"/>
              </a:rPr>
              <a:t>偏移已被</a:t>
            </a:r>
            <a:r>
              <a:rPr lang="zh-TW" altLang="en-US" sz="2800" b="1" dirty="0">
                <a:solidFill>
                  <a:prstClr val="black"/>
                </a:solidFill>
                <a:latin typeface="微軟正黑體" panose="020B0604030504040204" pitchFamily="34" charset="-120"/>
                <a:ea typeface="微軟正黑體" panose="020B0604030504040204" pitchFamily="34" charset="-120"/>
              </a:rPr>
              <a:t>認為</a:t>
            </a:r>
            <a:r>
              <a:rPr lang="zh-TW" altLang="en-US" sz="2800" b="1" dirty="0" smtClean="0">
                <a:solidFill>
                  <a:prstClr val="black"/>
                </a:solidFill>
                <a:latin typeface="微軟正黑體" panose="020B0604030504040204" pitchFamily="34" charset="-120"/>
                <a:ea typeface="微軟正黑體" panose="020B0604030504040204" pitchFamily="34" charset="-120"/>
              </a:rPr>
              <a:t>是沉癮</a:t>
            </a:r>
            <a:r>
              <a:rPr lang="zh-TW" altLang="en-US" sz="2800" b="1" dirty="0">
                <a:solidFill>
                  <a:prstClr val="black"/>
                </a:solidFill>
                <a:latin typeface="微軟正黑體" panose="020B0604030504040204" pitchFamily="34" charset="-120"/>
                <a:ea typeface="微軟正黑體" panose="020B0604030504040204" pitchFamily="34" charset="-120"/>
              </a:rPr>
              <a:t>性疾病的核心特徵之</a:t>
            </a:r>
            <a:r>
              <a:rPr lang="zh-TW" altLang="en-US" sz="2800" b="1" dirty="0" smtClean="0">
                <a:solidFill>
                  <a:prstClr val="black"/>
                </a:solidFill>
                <a:latin typeface="微軟正黑體" panose="020B0604030504040204" pitchFamily="34" charset="-120"/>
                <a:ea typeface="微軟正黑體" panose="020B0604030504040204" pitchFamily="34" charset="-120"/>
              </a:rPr>
              <a:t>一，</a:t>
            </a:r>
            <a:r>
              <a:rPr lang="zh-TW" altLang="en-US" sz="2800" b="1" dirty="0">
                <a:solidFill>
                  <a:prstClr val="black"/>
                </a:solidFill>
                <a:latin typeface="微軟正黑體" panose="020B0604030504040204" pitchFamily="34" charset="-120"/>
                <a:ea typeface="微軟正黑體" panose="020B0604030504040204" pitchFamily="34" charset="-120"/>
              </a:rPr>
              <a:t>因為</a:t>
            </a:r>
            <a:r>
              <a:rPr lang="zh-TW" altLang="en-US" sz="2800" b="1" dirty="0" smtClean="0">
                <a:solidFill>
                  <a:prstClr val="black"/>
                </a:solidFill>
                <a:latin typeface="微軟正黑體" panose="020B0604030504040204" pitchFamily="34" charset="-120"/>
                <a:ea typeface="微軟正黑體" panose="020B0604030504040204" pitchFamily="34" charset="-120"/>
              </a:rPr>
              <a:t>與沉癮</a:t>
            </a:r>
            <a:r>
              <a:rPr lang="zh-TW" altLang="en-US" sz="2800" b="1" dirty="0">
                <a:solidFill>
                  <a:prstClr val="black"/>
                </a:solidFill>
                <a:latin typeface="微軟正黑體" panose="020B0604030504040204" pitchFamily="34" charset="-120"/>
                <a:ea typeface="微軟正黑體" panose="020B0604030504040204" pitchFamily="34" charset="-120"/>
              </a:rPr>
              <a:t>相關的</a:t>
            </a:r>
            <a:r>
              <a:rPr lang="zh-TW" altLang="en-US" sz="2800" b="1" dirty="0" smtClean="0">
                <a:solidFill>
                  <a:prstClr val="black"/>
                </a:solidFill>
                <a:latin typeface="微軟正黑體" panose="020B0604030504040204" pitchFamily="34" charset="-120"/>
                <a:ea typeface="微軟正黑體" panose="020B0604030504040204" pitchFamily="34" charset="-120"/>
              </a:rPr>
              <a:t>刺激因素具有能自動吸引注意力</a:t>
            </a:r>
            <a:r>
              <a:rPr lang="zh-TW" altLang="en-US" sz="2800" b="1" dirty="0">
                <a:solidFill>
                  <a:prstClr val="black"/>
                </a:solidFill>
                <a:latin typeface="微軟正黑體" panose="020B0604030504040204" pitchFamily="34" charset="-120"/>
                <a:ea typeface="微軟正黑體" panose="020B0604030504040204" pitchFamily="34" charset="-120"/>
              </a:rPr>
              <a:t>的</a:t>
            </a:r>
            <a:r>
              <a:rPr lang="zh-TW" altLang="en-US" sz="2800" b="1" dirty="0" smtClean="0">
                <a:solidFill>
                  <a:prstClr val="black"/>
                </a:solidFill>
                <a:latin typeface="微軟正黑體" panose="020B0604030504040204" pitchFamily="34" charset="-120"/>
                <a:ea typeface="微軟正黑體" panose="020B0604030504040204" pitchFamily="34" charset="-120"/>
              </a:rPr>
              <a:t>能力。</a:t>
            </a:r>
            <a:r>
              <a:rPr lang="en-US" altLang="zh-TW" sz="2800" b="1" dirty="0">
                <a:solidFill>
                  <a:prstClr val="black"/>
                </a:solidFill>
                <a:latin typeface="微軟正黑體" panose="020B0604030504040204" pitchFamily="34" charset="-120"/>
                <a:ea typeface="微軟正黑體" panose="020B0604030504040204" pitchFamily="34" charset="-120"/>
              </a:rPr>
              <a:t> (Anderson, 2016)</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403776" y="3062490"/>
            <a:ext cx="11788223" cy="1384995"/>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 Zhou et al</a:t>
            </a:r>
            <a:r>
              <a:rPr lang="en-US" altLang="zh-TW" sz="2800" b="1" dirty="0" smtClean="0">
                <a:solidFill>
                  <a:prstClr val="black"/>
                </a:solidFill>
                <a:latin typeface="微軟正黑體" panose="020B0604030504040204" pitchFamily="34" charset="-120"/>
                <a:ea typeface="微軟正黑體" panose="020B0604030504040204" pitchFamily="34" charset="-120"/>
              </a:rPr>
              <a:t>.(2012) </a:t>
            </a:r>
            <a:r>
              <a:rPr lang="zh-TW" altLang="en-US" sz="2800" b="1" dirty="0">
                <a:solidFill>
                  <a:prstClr val="black"/>
                </a:solidFill>
                <a:latin typeface="微軟正黑體" panose="020B0604030504040204" pitchFamily="34" charset="-120"/>
                <a:ea typeface="微軟正黑體" panose="020B0604030504040204" pitchFamily="34" charset="-120"/>
              </a:rPr>
              <a:t>的研究中</a:t>
            </a:r>
            <a:r>
              <a:rPr lang="zh-TW" altLang="en-US" sz="2800" b="1" dirty="0" smtClean="0">
                <a:solidFill>
                  <a:prstClr val="black"/>
                </a:solidFill>
                <a:latin typeface="微軟正黑體" panose="020B0604030504040204" pitchFamily="34" charset="-120"/>
                <a:ea typeface="微軟正黑體" panose="020B0604030504040204" pitchFamily="34" charset="-120"/>
              </a:rPr>
              <a:t>提出，注意力偏移會</a:t>
            </a:r>
            <a:r>
              <a:rPr lang="zh-TW" altLang="en-US" sz="2800" b="1" dirty="0">
                <a:solidFill>
                  <a:prstClr val="black"/>
                </a:solidFill>
                <a:latin typeface="微軟正黑體" panose="020B0604030504040204" pitchFamily="34" charset="-120"/>
                <a:ea typeface="微軟正黑體" panose="020B0604030504040204" pitchFamily="34" charset="-120"/>
              </a:rPr>
              <a:t>影響</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患者的</a:t>
            </a:r>
            <a:r>
              <a:rPr lang="zh-TW" altLang="en-US" sz="2800" b="1" dirty="0">
                <a:solidFill>
                  <a:srgbClr val="C00000"/>
                </a:solidFill>
                <a:latin typeface="微軟正黑體" panose="020B0604030504040204" pitchFamily="34" charset="-120"/>
                <a:ea typeface="微軟正黑體" panose="020B0604030504040204" pitchFamily="34" charset="-120"/>
              </a:rPr>
              <a:t>認知偏見</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srgbClr val="C00000"/>
                </a:solidFill>
                <a:latin typeface="微軟正黑體" panose="020B0604030504040204" pitchFamily="34" charset="-120"/>
                <a:ea typeface="微軟正黑體" panose="020B0604030504040204" pitchFamily="34" charset="-120"/>
              </a:rPr>
              <a:t>心理狀態缺乏靈活性</a:t>
            </a:r>
            <a:r>
              <a:rPr lang="zh-TW" altLang="en-US" sz="2800" b="1" dirty="0" smtClean="0">
                <a:solidFill>
                  <a:prstClr val="black"/>
                </a:solidFill>
                <a:latin typeface="微軟正黑體" panose="020B0604030504040204" pitchFamily="34" charset="-120"/>
                <a:ea typeface="微軟正黑體" panose="020B0604030504040204" pitchFamily="34" charset="-120"/>
              </a:rPr>
              <a:t>，以及在相關的遊戲刺激因素在進行轉換</a:t>
            </a:r>
            <a:r>
              <a:rPr lang="zh-TW" altLang="en-US" sz="2800" b="1" dirty="0">
                <a:solidFill>
                  <a:prstClr val="black"/>
                </a:solidFill>
                <a:latin typeface="微軟正黑體" panose="020B0604030504040204" pitchFamily="34" charset="-120"/>
                <a:ea typeface="微軟正黑體" panose="020B0604030504040204" pitchFamily="34" charset="-120"/>
              </a:rPr>
              <a:t>任務</a:t>
            </a:r>
            <a:r>
              <a:rPr lang="zh-TW" altLang="en-US" sz="2800" b="1" dirty="0" smtClean="0">
                <a:solidFill>
                  <a:prstClr val="black"/>
                </a:solidFill>
                <a:latin typeface="微軟正黑體" panose="020B0604030504040204" pitchFamily="34" charset="-120"/>
                <a:ea typeface="微軟正黑體" panose="020B0604030504040204" pitchFamily="34" charset="-120"/>
              </a:rPr>
              <a:t>中，</a:t>
            </a:r>
            <a:r>
              <a:rPr lang="en-US" altLang="zh-TW" sz="2800" b="1" dirty="0" smtClean="0">
                <a:solidFill>
                  <a:prstClr val="black"/>
                </a:solidFill>
                <a:latin typeface="微軟正黑體" panose="020B0604030504040204" pitchFamily="34" charset="-120"/>
                <a:ea typeface="微軟正黑體" panose="020B0604030504040204" pitchFamily="34" charset="-120"/>
              </a:rPr>
              <a:t> </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患者的</a:t>
            </a:r>
            <a:r>
              <a:rPr lang="zh-TW" altLang="en-US" sz="2800" b="1" dirty="0" smtClean="0">
                <a:solidFill>
                  <a:srgbClr val="C00000"/>
                </a:solidFill>
                <a:latin typeface="微軟正黑體" panose="020B0604030504040204" pitchFamily="34" charset="-120"/>
                <a:ea typeface="微軟正黑體" panose="020B0604030504040204" pitchFamily="34" charset="-120"/>
              </a:rPr>
              <a:t>抑制反應較困難</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403776" y="4855199"/>
            <a:ext cx="11091540"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先前的研究大多使用沉癮</a:t>
            </a:r>
            <a:r>
              <a:rPr lang="en-US" altLang="zh-TW" sz="2800" b="1" dirty="0" err="1" smtClean="0">
                <a:solidFill>
                  <a:prstClr val="black"/>
                </a:solidFill>
                <a:latin typeface="微軟正黑體" panose="020B0604030504040204" pitchFamily="34" charset="-120"/>
                <a:ea typeface="微軟正黑體" panose="020B0604030504040204" pitchFamily="34" charset="-120"/>
              </a:rPr>
              <a:t>Stroop</a:t>
            </a:r>
            <a:r>
              <a:rPr lang="zh-TW" altLang="en-US" sz="2800" b="1" dirty="0" smtClean="0">
                <a:solidFill>
                  <a:prstClr val="black"/>
                </a:solidFill>
                <a:latin typeface="微軟正黑體" panose="020B0604030504040204" pitchFamily="34" charset="-120"/>
                <a:ea typeface="微軟正黑體" panose="020B0604030504040204" pitchFamily="34" charset="-120"/>
              </a:rPr>
              <a:t>任務，來調查沉癮性患者的注意力偏移，沉癮性患者顯示出對沉癮相關的刺激因素比其他刺激因素，有較長的反應時間和抑制控制能力的問題。</a:t>
            </a:r>
            <a:r>
              <a:rPr lang="da-DK" altLang="zh-TW" sz="2800" b="1" dirty="0">
                <a:solidFill>
                  <a:prstClr val="black"/>
                </a:solidFill>
                <a:latin typeface="微軟正黑體" panose="020B0604030504040204" pitchFamily="34" charset="-120"/>
                <a:ea typeface="微軟正黑體" panose="020B0604030504040204" pitchFamily="34" charset="-120"/>
              </a:rPr>
              <a:t>(Cox et al., 2006; Marks et al., 2014)</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52181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376589" y="2016444"/>
            <a:ext cx="11337616"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沉癮</a:t>
            </a:r>
            <a:r>
              <a:rPr lang="en-US" altLang="zh-TW" sz="2800" b="1" dirty="0" err="1">
                <a:solidFill>
                  <a:prstClr val="black"/>
                </a:solidFill>
                <a:latin typeface="微軟正黑體" panose="020B0604030504040204" pitchFamily="34" charset="-120"/>
                <a:ea typeface="微軟正黑體" panose="020B0604030504040204" pitchFamily="34" charset="-120"/>
              </a:rPr>
              <a:t>Stroop</a:t>
            </a:r>
            <a:r>
              <a:rPr lang="zh-TW" altLang="en-US" sz="2800" b="1" dirty="0" smtClean="0">
                <a:solidFill>
                  <a:prstClr val="black"/>
                </a:solidFill>
                <a:latin typeface="微軟正黑體" panose="020B0604030504040204" pitchFamily="34" charset="-120"/>
                <a:ea typeface="微軟正黑體" panose="020B0604030504040204" pitchFamily="34" charset="-120"/>
              </a:rPr>
              <a:t>任務也有</a:t>
            </a:r>
            <a:r>
              <a:rPr lang="zh-TW" altLang="en-US" sz="2800" b="1" dirty="0">
                <a:solidFill>
                  <a:prstClr val="black"/>
                </a:solidFill>
                <a:latin typeface="微軟正黑體" panose="020B0604030504040204" pitchFamily="34" charset="-120"/>
                <a:ea typeface="微軟正黑體" panose="020B0604030504040204" pitchFamily="34" charset="-120"/>
              </a:rPr>
              <a:t>侷限</a:t>
            </a:r>
            <a:r>
              <a:rPr lang="zh-TW" altLang="en-US" sz="2800" b="1" dirty="0" smtClean="0">
                <a:solidFill>
                  <a:prstClr val="black"/>
                </a:solidFill>
                <a:latin typeface="微軟正黑體" panose="020B0604030504040204" pitchFamily="34" charset="-120"/>
                <a:ea typeface="微軟正黑體" panose="020B0604030504040204" pitchFamily="34" charset="-120"/>
              </a:rPr>
              <a:t>性，因為</a:t>
            </a:r>
            <a:r>
              <a:rPr lang="zh-TW" altLang="en-US" sz="2800" b="1" dirty="0">
                <a:solidFill>
                  <a:prstClr val="black"/>
                </a:solidFill>
                <a:latin typeface="微軟正黑體" panose="020B0604030504040204" pitchFamily="34" charset="-120"/>
                <a:ea typeface="微軟正黑體" panose="020B0604030504040204" pitchFamily="34" charset="-120"/>
              </a:rPr>
              <a:t>行為任務的結果會受到語言和運動能力</a:t>
            </a:r>
            <a:r>
              <a:rPr lang="zh-TW" altLang="en-US" sz="2800" b="1" dirty="0" smtClean="0">
                <a:solidFill>
                  <a:prstClr val="black"/>
                </a:solidFill>
                <a:latin typeface="微軟正黑體" panose="020B0604030504040204" pitchFamily="34" charset="-120"/>
                <a:ea typeface="微軟正黑體" panose="020B0604030504040204" pitchFamily="34" charset="-120"/>
              </a:rPr>
              <a:t>以及複雜</a:t>
            </a:r>
            <a:r>
              <a:rPr lang="zh-TW" altLang="en-US" sz="2800" b="1" dirty="0">
                <a:solidFill>
                  <a:prstClr val="black"/>
                </a:solidFill>
                <a:latin typeface="微軟正黑體" panose="020B0604030504040204" pitchFamily="34" charset="-120"/>
                <a:ea typeface="微軟正黑體" panose="020B0604030504040204" pitchFamily="34" charset="-120"/>
              </a:rPr>
              <a:t>的認知</a:t>
            </a:r>
            <a:r>
              <a:rPr lang="zh-TW" altLang="en-US" sz="2800" b="1" dirty="0" smtClean="0">
                <a:solidFill>
                  <a:prstClr val="black"/>
                </a:solidFill>
                <a:latin typeface="微軟正黑體" panose="020B0604030504040204" pitchFamily="34" charset="-120"/>
                <a:ea typeface="微軟正黑體" panose="020B0604030504040204" pitchFamily="34" charset="-120"/>
              </a:rPr>
              <a:t>過程影響</a:t>
            </a:r>
            <a:r>
              <a:rPr lang="zh-TW" altLang="en-US" sz="2800" b="1" dirty="0">
                <a:solidFill>
                  <a:prstClr val="black"/>
                </a:solidFill>
                <a:latin typeface="微軟正黑體" panose="020B0604030504040204" pitchFamily="34" charset="-120"/>
                <a:ea typeface="微軟正黑體" panose="020B0604030504040204" pitchFamily="34" charset="-120"/>
              </a:rPr>
              <a:t>，因此可能無法發現細微但重要的神經生物學</a:t>
            </a:r>
            <a:r>
              <a:rPr lang="zh-TW" altLang="en-US" sz="2800" b="1" dirty="0" smtClean="0">
                <a:solidFill>
                  <a:prstClr val="black"/>
                </a:solidFill>
                <a:latin typeface="微軟正黑體" panose="020B0604030504040204" pitchFamily="34" charset="-120"/>
                <a:ea typeface="微軟正黑體" panose="020B0604030504040204" pitchFamily="34" charset="-120"/>
              </a:rPr>
              <a:t>差異。</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Field and Cox, 2008)</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376589" y="3595574"/>
            <a:ext cx="11337616" cy="1384995"/>
          </a:xfrm>
          <a:prstGeom prst="rect">
            <a:avLst/>
          </a:prstGeom>
        </p:spPr>
        <p:txBody>
          <a:bodyPr wrap="square">
            <a:spAutoFit/>
          </a:bodyPr>
          <a:lstStyle/>
          <a:p>
            <a:pPr marL="457200" indent="-457200">
              <a:spcAft>
                <a:spcPts val="0"/>
              </a:spcAft>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Zhang et al</a:t>
            </a:r>
            <a:r>
              <a:rPr lang="en-US" altLang="zh-TW" sz="2800" b="1" dirty="0" smtClean="0">
                <a:solidFill>
                  <a:prstClr val="black"/>
                </a:solidFill>
                <a:latin typeface="微軟正黑體" panose="020B0604030504040204" pitchFamily="34" charset="-120"/>
                <a:ea typeface="微軟正黑體" panose="020B0604030504040204" pitchFamily="34" charset="-120"/>
              </a:rPr>
              <a:t>.(2016)</a:t>
            </a:r>
            <a:r>
              <a:rPr lang="zh-TW" altLang="en-US" sz="2800" b="1" dirty="0" smtClean="0">
                <a:solidFill>
                  <a:prstClr val="black"/>
                </a:solidFill>
                <a:latin typeface="微軟正黑體" panose="020B0604030504040204" pitchFamily="34" charset="-120"/>
                <a:ea typeface="微軟正黑體" panose="020B0604030504040204" pitchFamily="34" charset="-120"/>
              </a:rPr>
              <a:t>沉</a:t>
            </a:r>
            <a:r>
              <a:rPr lang="zh-TW" altLang="en-US" sz="2800" b="1" dirty="0">
                <a:solidFill>
                  <a:prstClr val="black"/>
                </a:solidFill>
                <a:latin typeface="微軟正黑體" panose="020B0604030504040204" pitchFamily="34" charset="-120"/>
                <a:ea typeface="微軟正黑體" panose="020B0604030504040204" pitchFamily="34" charset="-120"/>
              </a:rPr>
              <a:t>癮</a:t>
            </a:r>
            <a:r>
              <a:rPr lang="en-US" altLang="zh-TW" sz="2800" b="1" dirty="0" err="1">
                <a:solidFill>
                  <a:prstClr val="black"/>
                </a:solidFill>
                <a:latin typeface="微軟正黑體" panose="020B0604030504040204" pitchFamily="34" charset="-120"/>
                <a:ea typeface="微軟正黑體" panose="020B0604030504040204" pitchFamily="34" charset="-120"/>
              </a:rPr>
              <a:t>Stroop</a:t>
            </a:r>
            <a:r>
              <a:rPr lang="zh-TW" altLang="en-US" sz="2800" b="1" dirty="0" smtClean="0">
                <a:solidFill>
                  <a:prstClr val="black"/>
                </a:solidFill>
                <a:latin typeface="微軟正黑體" panose="020B0604030504040204" pitchFamily="34" charset="-120"/>
                <a:ea typeface="微軟正黑體" panose="020B0604030504040204" pitchFamily="34" charset="-120"/>
              </a:rPr>
              <a:t>任務中，</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患者在</a:t>
            </a:r>
            <a:r>
              <a:rPr lang="zh-TW" altLang="en-US" sz="2800" b="1" dirty="0">
                <a:solidFill>
                  <a:prstClr val="black"/>
                </a:solidFill>
                <a:latin typeface="微軟正黑體" panose="020B0604030504040204" pitchFamily="34" charset="-120"/>
                <a:ea typeface="微軟正黑體" panose="020B0604030504040204" pitchFamily="34" charset="-120"/>
              </a:rPr>
              <a:t>遊戲</a:t>
            </a:r>
            <a:r>
              <a:rPr lang="zh-TW" altLang="en-US" sz="2800" b="1" dirty="0" smtClean="0">
                <a:solidFill>
                  <a:prstClr val="black"/>
                </a:solidFill>
                <a:latin typeface="微軟正黑體" panose="020B0604030504040204" pitchFamily="34" charset="-120"/>
                <a:ea typeface="微軟正黑體" panose="020B0604030504040204" pitchFamily="34" charset="-120"/>
              </a:rPr>
              <a:t>相關字詞</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smtClean="0">
                <a:solidFill>
                  <a:prstClr val="black"/>
                </a:solidFill>
                <a:latin typeface="微軟正黑體" panose="020B0604030504040204" pitchFamily="34" charset="-120"/>
                <a:ea typeface="微軟正黑體" panose="020B0604030504040204" pitchFamily="34" charset="-120"/>
              </a:rPr>
              <a:t>中性字詞</a:t>
            </a:r>
            <a:r>
              <a:rPr lang="zh-TW" altLang="en-US" sz="2800" b="1" dirty="0">
                <a:solidFill>
                  <a:prstClr val="black"/>
                </a:solidFill>
                <a:latin typeface="微軟正黑體" panose="020B0604030504040204" pitchFamily="34" charset="-120"/>
                <a:ea typeface="微軟正黑體" panose="020B0604030504040204" pitchFamily="34" charset="-120"/>
              </a:rPr>
              <a:t>的反應時間</a:t>
            </a:r>
            <a:r>
              <a:rPr lang="zh-TW" altLang="en-US" sz="2800" b="1" dirty="0" smtClean="0">
                <a:solidFill>
                  <a:prstClr val="black"/>
                </a:solidFill>
                <a:latin typeface="微軟正黑體" panose="020B0604030504040204" pitchFamily="34" charset="-120"/>
                <a:ea typeface="微軟正黑體" panose="020B0604030504040204" pitchFamily="34" charset="-120"/>
              </a:rPr>
              <a:t>之間</a:t>
            </a:r>
            <a:r>
              <a:rPr lang="zh-TW" altLang="en-US" sz="2800" b="1" dirty="0">
                <a:solidFill>
                  <a:prstClr val="black"/>
                </a:solidFill>
                <a:latin typeface="微軟正黑體" panose="020B0604030504040204" pitchFamily="34" charset="-120"/>
                <a:ea typeface="微軟正黑體" panose="020B0604030504040204" pitchFamily="34" charset="-120"/>
              </a:rPr>
              <a:t>沒有差異</a:t>
            </a:r>
            <a:r>
              <a:rPr lang="zh-TW" altLang="en-US" sz="2800" b="1" dirty="0" smtClean="0">
                <a:solidFill>
                  <a:prstClr val="black"/>
                </a:solidFill>
                <a:latin typeface="微軟正黑體" panose="020B0604030504040204" pitchFamily="34" charset="-120"/>
                <a:ea typeface="微軟正黑體" panose="020B0604030504040204" pitchFamily="34" charset="-120"/>
              </a:rPr>
              <a:t>。但以</a:t>
            </a:r>
            <a:r>
              <a:rPr lang="zh-TW" altLang="en-US" sz="2800" b="1" dirty="0">
                <a:solidFill>
                  <a:prstClr val="black"/>
                </a:solidFill>
                <a:latin typeface="微軟正黑體" panose="020B0604030504040204" pitchFamily="34" charset="-120"/>
                <a:ea typeface="微軟正黑體" panose="020B0604030504040204" pitchFamily="34" charset="-120"/>
              </a:rPr>
              <a:t>他們的</a:t>
            </a:r>
            <a:r>
              <a:rPr lang="zh-TW" altLang="en-US" sz="2800" b="1" dirty="0" smtClean="0">
                <a:solidFill>
                  <a:prstClr val="black"/>
                </a:solidFill>
                <a:latin typeface="微軟正黑體" panose="020B0604030504040204" pitchFamily="34" charset="-120"/>
                <a:ea typeface="微軟正黑體" panose="020B0604030504040204" pitchFamily="34" charset="-120"/>
              </a:rPr>
              <a:t>腦部活化所形成</a:t>
            </a:r>
            <a:r>
              <a:rPr lang="zh-TW" altLang="en-US" sz="2800" b="1" dirty="0">
                <a:solidFill>
                  <a:prstClr val="black"/>
                </a:solidFill>
                <a:latin typeface="微軟正黑體" panose="020B0604030504040204" pitchFamily="34" charset="-120"/>
                <a:ea typeface="微軟正黑體" panose="020B0604030504040204" pitchFamily="34" charset="-120"/>
              </a:rPr>
              <a:t>的功能性磁振造</a:t>
            </a:r>
            <a:r>
              <a:rPr lang="zh-TW" altLang="en-US" sz="2800" b="1" dirty="0" smtClean="0">
                <a:solidFill>
                  <a:prstClr val="black"/>
                </a:solidFill>
                <a:latin typeface="微軟正黑體" panose="020B0604030504040204" pitchFamily="34" charset="-120"/>
                <a:ea typeface="微軟正黑體" panose="020B0604030504040204" pitchFamily="34" charset="-120"/>
              </a:rPr>
              <a:t>影</a:t>
            </a:r>
            <a:r>
              <a:rPr lang="en-US" altLang="zh-TW" sz="2800" b="1" dirty="0">
                <a:solidFill>
                  <a:prstClr val="black"/>
                </a:solidFill>
                <a:latin typeface="微軟正黑體" panose="020B0604030504040204" pitchFamily="34" charset="-120"/>
                <a:ea typeface="微軟正黑體" panose="020B0604030504040204" pitchFamily="34" charset="-120"/>
              </a:rPr>
              <a:t>(fMRI</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遊戲</a:t>
            </a:r>
            <a:r>
              <a:rPr lang="zh-TW" altLang="en-US" sz="2800" b="1" dirty="0" smtClean="0">
                <a:solidFill>
                  <a:prstClr val="black"/>
                </a:solidFill>
                <a:latin typeface="微軟正黑體" panose="020B0604030504040204" pitchFamily="34" charset="-120"/>
                <a:ea typeface="微軟正黑體" panose="020B0604030504040204" pitchFamily="34" charset="-120"/>
              </a:rPr>
              <a:t>相關的字詞比中性字詞還要高。</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8" name="圓角矩形 7"/>
          <p:cNvSpPr/>
          <p:nvPr/>
        </p:nvSpPr>
        <p:spPr>
          <a:xfrm>
            <a:off x="892016" y="5174705"/>
            <a:ext cx="10822189" cy="1447051"/>
          </a:xfrm>
          <a:prstGeom prst="roundRect">
            <a:avLst/>
          </a:prstGeom>
          <a:solidFill>
            <a:srgbClr val="F7C0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2800" b="1" dirty="0" smtClean="0">
                <a:solidFill>
                  <a:schemeClr val="tx1"/>
                </a:solidFill>
                <a:latin typeface="微軟正黑體" panose="020B0604030504040204" pitchFamily="34" charset="-120"/>
                <a:ea typeface="微軟正黑體" panose="020B0604030504040204" pitchFamily="34" charset="-120"/>
              </a:rPr>
              <a:t>因此有學者提出可以直接追蹤參與者注視的眼睛追蹤</a:t>
            </a:r>
            <a:r>
              <a:rPr lang="zh-TW" altLang="en-US" sz="2800" b="1" dirty="0">
                <a:solidFill>
                  <a:schemeClr val="tx1"/>
                </a:solidFill>
                <a:latin typeface="微軟正黑體" panose="020B0604030504040204" pitchFamily="34" charset="-120"/>
                <a:ea typeface="微軟正黑體" panose="020B0604030504040204" pitchFamily="34" charset="-120"/>
              </a:rPr>
              <a:t>方法，來</a:t>
            </a:r>
            <a:r>
              <a:rPr lang="zh-TW" altLang="en-US" sz="2800" b="1" dirty="0" smtClean="0">
                <a:solidFill>
                  <a:schemeClr val="tx1"/>
                </a:solidFill>
                <a:latin typeface="微軟正黑體" panose="020B0604030504040204" pitchFamily="34" charset="-120"/>
                <a:ea typeface="微軟正黑體" panose="020B0604030504040204" pitchFamily="34" charset="-120"/>
              </a:rPr>
              <a:t>測量比</a:t>
            </a:r>
            <a:r>
              <a:rPr lang="zh-TW" altLang="en-US" sz="2800" b="1" dirty="0">
                <a:solidFill>
                  <a:schemeClr val="tx1"/>
                </a:solidFill>
                <a:latin typeface="微軟正黑體" panose="020B0604030504040204" pitchFamily="34" charset="-120"/>
                <a:ea typeface="微軟正黑體" panose="020B0604030504040204" pitchFamily="34" charset="-120"/>
              </a:rPr>
              <a:t>行為測量更敏感</a:t>
            </a:r>
            <a:r>
              <a:rPr lang="zh-TW" altLang="en-US" sz="2800" b="1" dirty="0" smtClean="0">
                <a:solidFill>
                  <a:schemeClr val="tx1"/>
                </a:solidFill>
                <a:latin typeface="微軟正黑體" panose="020B0604030504040204" pitchFamily="34" charset="-120"/>
                <a:ea typeface="微軟正黑體" panose="020B0604030504040204" pitchFamily="34" charset="-120"/>
              </a:rPr>
              <a:t>的沉癮</a:t>
            </a:r>
            <a:r>
              <a:rPr lang="zh-TW" altLang="en-US" sz="2800" b="1" dirty="0">
                <a:solidFill>
                  <a:schemeClr val="tx1"/>
                </a:solidFill>
                <a:latin typeface="微軟正黑體" panose="020B0604030504040204" pitchFamily="34" charset="-120"/>
                <a:ea typeface="微軟正黑體" panose="020B0604030504040204" pitchFamily="34" charset="-120"/>
              </a:rPr>
              <a:t>相關刺激的</a:t>
            </a:r>
            <a:r>
              <a:rPr lang="zh-TW" altLang="en-US" sz="2800" b="1" dirty="0" smtClean="0">
                <a:solidFill>
                  <a:schemeClr val="tx1"/>
                </a:solidFill>
                <a:latin typeface="微軟正黑體" panose="020B0604030504040204" pitchFamily="34" charset="-120"/>
                <a:ea typeface="微軟正黑體" panose="020B0604030504040204" pitchFamily="34" charset="-120"/>
              </a:rPr>
              <a:t>注意力偏移。</a:t>
            </a:r>
            <a:r>
              <a:rPr lang="da-DK" altLang="zh-TW" sz="2800" b="1" dirty="0" smtClean="0">
                <a:solidFill>
                  <a:schemeClr val="tx1"/>
                </a:solidFill>
                <a:latin typeface="微軟正黑體" panose="020B0604030504040204" pitchFamily="34" charset="-120"/>
                <a:ea typeface="微軟正黑體" panose="020B0604030504040204" pitchFamily="34" charset="-120"/>
              </a:rPr>
              <a:t> </a:t>
            </a:r>
            <a:r>
              <a:rPr lang="da-DK" altLang="zh-TW" sz="2800" b="1" dirty="0">
                <a:solidFill>
                  <a:schemeClr val="tx1"/>
                </a:solidFill>
                <a:latin typeface="微軟正黑體" panose="020B0604030504040204" pitchFamily="34" charset="-120"/>
                <a:ea typeface="微軟正黑體" panose="020B0604030504040204" pitchFamily="34" charset="-120"/>
              </a:rPr>
              <a:t>(Christiansen et al., 2015; Dias et al., 2015; Liu et al., 2011)</a:t>
            </a:r>
            <a:endParaRPr lang="en-US" altLang="zh-TW" sz="2800" b="1"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30077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圓角矩形 8"/>
          <p:cNvSpPr/>
          <p:nvPr/>
        </p:nvSpPr>
        <p:spPr>
          <a:xfrm>
            <a:off x="438150" y="3018291"/>
            <a:ext cx="10899236" cy="3502826"/>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nSpc>
                <a:spcPts val="4000"/>
              </a:lnSpc>
            </a:pPr>
            <a:r>
              <a:rPr lang="zh-TW" altLang="en-US" sz="2800" b="1" dirty="0" smtClean="0">
                <a:solidFill>
                  <a:prstClr val="black"/>
                </a:solidFill>
                <a:latin typeface="微軟正黑體" panose="020B0604030504040204" pitchFamily="34" charset="-120"/>
                <a:ea typeface="微軟正黑體" panose="020B0604030504040204" pitchFamily="34" charset="-120"/>
              </a:rPr>
              <a:t>儘管</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與其他沉癮性疾病都有認知障礙和社會人口統計學的特徵，但尚</a:t>
            </a:r>
            <a:r>
              <a:rPr lang="zh-TW" altLang="en-US" sz="2800" b="1" dirty="0">
                <a:solidFill>
                  <a:srgbClr val="C00000"/>
                </a:solidFill>
                <a:latin typeface="微軟正黑體" panose="020B0604030504040204" pitchFamily="34" charset="-120"/>
                <a:ea typeface="微軟正黑體" panose="020B0604030504040204" pitchFamily="34" charset="-120"/>
              </a:rPr>
              <a:t>不清楚</a:t>
            </a:r>
            <a:r>
              <a:rPr lang="en-US" altLang="zh-TW" sz="2800" b="1" dirty="0">
                <a:solidFill>
                  <a:srgbClr val="C00000"/>
                </a:solidFill>
                <a:latin typeface="微軟正黑體" panose="020B0604030504040204" pitchFamily="34" charset="-120"/>
                <a:ea typeface="微軟正黑體" panose="020B0604030504040204" pitchFamily="34" charset="-120"/>
              </a:rPr>
              <a:t>IGD</a:t>
            </a:r>
            <a:r>
              <a:rPr lang="zh-TW" altLang="en-US" sz="2800" b="1" dirty="0">
                <a:solidFill>
                  <a:srgbClr val="C00000"/>
                </a:solidFill>
                <a:latin typeface="微軟正黑體" panose="020B0604030504040204" pitchFamily="34" charset="-120"/>
                <a:ea typeface="微軟正黑體" panose="020B0604030504040204" pitchFamily="34" charset="-120"/>
              </a:rPr>
              <a:t>患者的神經生物學基礎</a:t>
            </a:r>
            <a:r>
              <a:rPr lang="zh-TW" altLang="en-US" sz="2800" b="1" dirty="0">
                <a:solidFill>
                  <a:prstClr val="black"/>
                </a:solidFill>
                <a:latin typeface="微軟正黑體" panose="020B0604030504040204" pitchFamily="34" charset="-120"/>
                <a:ea typeface="微軟正黑體" panose="020B0604030504040204" pitchFamily="34" charset="-120"/>
              </a:rPr>
              <a:t>，是否支持將</a:t>
            </a: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a:t>
            </a:r>
            <a:r>
              <a:rPr lang="zh-TW" altLang="en-US" sz="2800" b="1" dirty="0" smtClean="0">
                <a:solidFill>
                  <a:prstClr val="black"/>
                </a:solidFill>
                <a:latin typeface="微軟正黑體" panose="020B0604030504040204" pitchFamily="34" charset="-120"/>
                <a:ea typeface="微軟正黑體" panose="020B0604030504040204" pitchFamily="34" charset="-120"/>
              </a:rPr>
              <a:t>歸類</a:t>
            </a:r>
            <a:r>
              <a:rPr lang="zh-TW" altLang="en-US" sz="2800" b="1" dirty="0">
                <a:solidFill>
                  <a:prstClr val="black"/>
                </a:solidFill>
                <a:latin typeface="微軟正黑體" panose="020B0604030504040204" pitchFamily="34" charset="-120"/>
                <a:ea typeface="微軟正黑體" panose="020B0604030504040204" pitchFamily="34" charset="-120"/>
              </a:rPr>
              <a:t>為</a:t>
            </a:r>
            <a:r>
              <a:rPr lang="zh-TW" altLang="en-US" sz="2800" b="1" dirty="0" smtClean="0">
                <a:solidFill>
                  <a:prstClr val="black"/>
                </a:solidFill>
                <a:latin typeface="微軟正黑體" panose="020B0604030504040204" pitchFamily="34" charset="-120"/>
                <a:ea typeface="微軟正黑體" panose="020B0604030504040204" pitchFamily="34" charset="-120"/>
              </a:rPr>
              <a:t>沉癮</a:t>
            </a:r>
            <a:r>
              <a:rPr lang="zh-TW" altLang="en-US" sz="2800" b="1" dirty="0">
                <a:solidFill>
                  <a:prstClr val="black"/>
                </a:solidFill>
                <a:latin typeface="微軟正黑體" panose="020B0604030504040204" pitchFamily="34" charset="-120"/>
                <a:ea typeface="微軟正黑體" panose="020B0604030504040204" pitchFamily="34" charset="-120"/>
              </a:rPr>
              <a:t>性疾病</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lvl="0">
              <a:lnSpc>
                <a:spcPts val="4000"/>
              </a:lnSpc>
            </a:pPr>
            <a:r>
              <a:rPr lang="zh-TW" altLang="en-US" sz="2800" b="1" dirty="0">
                <a:solidFill>
                  <a:prstClr val="black"/>
                </a:solidFill>
                <a:latin typeface="微軟正黑體" panose="020B0604030504040204" pitchFamily="34" charset="-120"/>
                <a:ea typeface="微軟正黑體" panose="020B0604030504040204" pitchFamily="34" charset="-120"/>
              </a:rPr>
              <a:t>但已知</a:t>
            </a:r>
            <a:r>
              <a:rPr lang="zh-TW" altLang="en-US" sz="2800" b="1" dirty="0" smtClean="0">
                <a:solidFill>
                  <a:srgbClr val="C00000"/>
                </a:solidFill>
                <a:latin typeface="微軟正黑體" panose="020B0604030504040204" pitchFamily="34" charset="-120"/>
                <a:ea typeface="微軟正黑體" panose="020B0604030504040204" pitchFamily="34" charset="-120"/>
              </a:rPr>
              <a:t>注意力偏移是沉癮</a:t>
            </a:r>
            <a:r>
              <a:rPr lang="zh-TW" altLang="en-US" sz="2800" b="1" dirty="0">
                <a:solidFill>
                  <a:srgbClr val="C00000"/>
                </a:solidFill>
                <a:latin typeface="微軟正黑體" panose="020B0604030504040204" pitchFamily="34" charset="-120"/>
                <a:ea typeface="微軟正黑體" panose="020B0604030504040204" pitchFamily="34" charset="-120"/>
              </a:rPr>
              <a:t>性疾病的關鍵特徵</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smtClean="0">
                <a:solidFill>
                  <a:prstClr val="black"/>
                </a:solidFill>
                <a:latin typeface="微軟正黑體" panose="020B0604030504040204" pitchFamily="34" charset="-120"/>
                <a:ea typeface="微軟正黑體" panose="020B0604030504040204" pitchFamily="34" charset="-120"/>
              </a:rPr>
              <a:t>因此旨在</a:t>
            </a:r>
            <a:r>
              <a:rPr lang="zh-TW" altLang="en-US" sz="2800" b="1" dirty="0">
                <a:solidFill>
                  <a:prstClr val="black"/>
                </a:solidFill>
                <a:latin typeface="微軟正黑體" panose="020B0604030504040204" pitchFamily="34" charset="-120"/>
                <a:ea typeface="微軟正黑體" panose="020B0604030504040204" pitchFamily="34" charset="-120"/>
              </a:rPr>
              <a:t>調查在</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患者中是否像</a:t>
            </a:r>
            <a:r>
              <a:rPr lang="zh-TW" altLang="en-US" sz="2800" b="1" dirty="0" smtClean="0">
                <a:solidFill>
                  <a:prstClr val="black"/>
                </a:solidFill>
                <a:latin typeface="微軟正黑體" panose="020B0604030504040204" pitchFamily="34" charset="-120"/>
                <a:ea typeface="微軟正黑體" panose="020B0604030504040204" pitchFamily="34" charset="-120"/>
              </a:rPr>
              <a:t>其他沉癮</a:t>
            </a:r>
            <a:r>
              <a:rPr lang="zh-TW" altLang="en-US" sz="2800" b="1" dirty="0">
                <a:solidFill>
                  <a:prstClr val="black"/>
                </a:solidFill>
                <a:latin typeface="微軟正黑體" panose="020B0604030504040204" pitchFamily="34" charset="-120"/>
                <a:ea typeface="微軟正黑體" panose="020B0604030504040204" pitchFamily="34" charset="-120"/>
              </a:rPr>
              <a:t>性疾病一樣，</a:t>
            </a:r>
            <a:r>
              <a:rPr lang="zh-TW" altLang="en-US" sz="2800" b="1" dirty="0" smtClean="0">
                <a:solidFill>
                  <a:prstClr val="black"/>
                </a:solidFill>
                <a:latin typeface="微軟正黑體" panose="020B0604030504040204" pitchFamily="34" charset="-120"/>
                <a:ea typeface="微軟正黑體" panose="020B0604030504040204" pitchFamily="34" charset="-120"/>
              </a:rPr>
              <a:t>注意力偏移的</a:t>
            </a:r>
            <a:r>
              <a:rPr lang="zh-TW" altLang="en-US" sz="2800" b="1" dirty="0">
                <a:solidFill>
                  <a:prstClr val="black"/>
                </a:solidFill>
                <a:latin typeface="微軟正黑體" panose="020B0604030504040204" pitchFamily="34" charset="-120"/>
                <a:ea typeface="微軟正黑體" panose="020B0604030504040204" pitchFamily="34" charset="-120"/>
              </a:rPr>
              <a:t>神經生物學</a:t>
            </a:r>
            <a:r>
              <a:rPr lang="zh-TW" altLang="en-US" sz="2800" b="1" dirty="0" smtClean="0">
                <a:solidFill>
                  <a:prstClr val="black"/>
                </a:solidFill>
                <a:latin typeface="微軟正黑體" panose="020B0604030504040204" pitchFamily="34" charset="-120"/>
                <a:ea typeface="微軟正黑體" panose="020B0604030504040204" pitchFamily="34" charset="-120"/>
              </a:rPr>
              <a:t>基礎發生</a:t>
            </a:r>
            <a:r>
              <a:rPr lang="zh-TW" altLang="en-US" sz="2800" b="1" dirty="0">
                <a:solidFill>
                  <a:prstClr val="black"/>
                </a:solidFill>
                <a:latin typeface="微軟正黑體" panose="020B0604030504040204" pitchFamily="34" charset="-120"/>
                <a:ea typeface="微軟正黑體" panose="020B0604030504040204" pitchFamily="34" charset="-120"/>
              </a:rPr>
              <a:t>了</a:t>
            </a:r>
            <a:r>
              <a:rPr lang="zh-TW" altLang="en-US" sz="2800" b="1" dirty="0" smtClean="0">
                <a:solidFill>
                  <a:prstClr val="black"/>
                </a:solidFill>
                <a:latin typeface="微軟正黑體" panose="020B0604030504040204" pitchFamily="34" charset="-120"/>
                <a:ea typeface="微軟正黑體" panose="020B0604030504040204" pitchFamily="34" charset="-120"/>
              </a:rPr>
              <a:t>改變。</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438150" y="1613800"/>
            <a:ext cx="11449050" cy="1384995"/>
          </a:xfrm>
          <a:prstGeom prst="rect">
            <a:avLst/>
          </a:prstGeom>
        </p:spPr>
        <p:txBody>
          <a:bodyPr wrap="square">
            <a:spAutoFit/>
          </a:bodyPr>
          <a:lstStyle/>
          <a:p>
            <a:pPr marL="285750" indent="-28575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使用</a:t>
            </a:r>
            <a:r>
              <a:rPr lang="zh-TW" altLang="en-US" sz="2800" b="1" dirty="0" smtClean="0">
                <a:solidFill>
                  <a:prstClr val="black"/>
                </a:solidFill>
                <a:latin typeface="微軟正黑體" panose="020B0604030504040204" pitchFamily="34" charset="-120"/>
                <a:ea typeface="微軟正黑體" panose="020B0604030504040204" pitchFamily="34" charset="-120"/>
              </a:rPr>
              <a:t>反向掃視</a:t>
            </a:r>
            <a:r>
              <a:rPr lang="zh-TW" altLang="en-US" sz="2800" b="1" dirty="0">
                <a:solidFill>
                  <a:prstClr val="black"/>
                </a:solidFill>
                <a:latin typeface="微軟正黑體" panose="020B0604030504040204" pitchFamily="34" charset="-120"/>
                <a:ea typeface="微軟正黑體" panose="020B0604030504040204" pitchFamily="34" charset="-120"/>
              </a:rPr>
              <a:t>任務，可以測量</a:t>
            </a:r>
            <a:r>
              <a:rPr lang="zh-TW" altLang="en-US" sz="2800" b="1" dirty="0" smtClean="0">
                <a:solidFill>
                  <a:prstClr val="black"/>
                </a:solidFill>
                <a:latin typeface="微軟正黑體" panose="020B0604030504040204" pitchFamily="34" charset="-120"/>
                <a:ea typeface="微軟正黑體" panose="020B0604030504040204" pitchFamily="34" charset="-120"/>
              </a:rPr>
              <a:t>參與者的</a:t>
            </a:r>
            <a:r>
              <a:rPr lang="zh-TW" altLang="en-US" sz="2800" b="1" dirty="0">
                <a:solidFill>
                  <a:srgbClr val="FF0000"/>
                </a:solidFill>
                <a:latin typeface="微軟正黑體" panose="020B0604030504040204" pitchFamily="34" charset="-120"/>
                <a:ea typeface="微軟正黑體" panose="020B0604030504040204" pitchFamily="34" charset="-120"/>
              </a:rPr>
              <a:t>抑制控制能力</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在正向掃視</a:t>
            </a:r>
            <a:r>
              <a:rPr lang="zh-TW" altLang="en-US" sz="2800" b="1" dirty="0">
                <a:solidFill>
                  <a:prstClr val="black"/>
                </a:solidFill>
                <a:latin typeface="微軟正黑體" panose="020B0604030504040204" pitchFamily="34" charset="-120"/>
                <a:ea typeface="微軟正黑體" panose="020B0604030504040204" pitchFamily="34" charset="-120"/>
              </a:rPr>
              <a:t>條件下，指示參與者觀察視覺刺激，而在</a:t>
            </a:r>
            <a:r>
              <a:rPr lang="zh-TW" altLang="en-US" sz="2800" b="1" dirty="0" smtClean="0">
                <a:solidFill>
                  <a:prstClr val="black"/>
                </a:solidFill>
                <a:latin typeface="微軟正黑體" panose="020B0604030504040204" pitchFamily="34" charset="-120"/>
                <a:ea typeface="微軟正黑體" panose="020B0604030504040204" pitchFamily="34" charset="-120"/>
              </a:rPr>
              <a:t>反向掃視</a:t>
            </a:r>
            <a:r>
              <a:rPr lang="zh-TW" altLang="en-US" sz="2800" b="1" dirty="0">
                <a:solidFill>
                  <a:prstClr val="black"/>
                </a:solidFill>
                <a:latin typeface="微軟正黑體" panose="020B0604030504040204" pitchFamily="34" charset="-120"/>
                <a:ea typeface="微軟正黑體" panose="020B0604030504040204" pitchFamily="34" charset="-120"/>
              </a:rPr>
              <a:t>條件下，參與者應從相反方向移開</a:t>
            </a:r>
            <a:r>
              <a:rPr lang="zh-TW" altLang="en-US" sz="2800" b="1" dirty="0" smtClean="0">
                <a:solidFill>
                  <a:prstClr val="black"/>
                </a:solidFill>
                <a:latin typeface="微軟正黑體" panose="020B0604030504040204" pitchFamily="34" charset="-120"/>
                <a:ea typeface="微軟正黑體" panose="020B0604030504040204" pitchFamily="34" charset="-120"/>
              </a:rPr>
              <a:t>視線刺激。</a:t>
            </a:r>
            <a:r>
              <a:rPr lang="en-US" altLang="zh-TW" sz="2800" b="1" dirty="0">
                <a:solidFill>
                  <a:prstClr val="black"/>
                </a:solidFill>
                <a:latin typeface="微軟正黑體" panose="020B0604030504040204" pitchFamily="34" charset="-120"/>
                <a:ea typeface="微軟正黑體" panose="020B0604030504040204" pitchFamily="34" charset="-120"/>
              </a:rPr>
              <a:t> (Munoz and </a:t>
            </a:r>
            <a:r>
              <a:rPr lang="en-US" altLang="zh-TW" sz="2800" b="1" dirty="0" err="1">
                <a:solidFill>
                  <a:prstClr val="black"/>
                </a:solidFill>
                <a:latin typeface="微軟正黑體" panose="020B0604030504040204" pitchFamily="34" charset="-120"/>
                <a:ea typeface="微軟正黑體" panose="020B0604030504040204" pitchFamily="34" charset="-120"/>
              </a:rPr>
              <a:t>Everling</a:t>
            </a:r>
            <a:r>
              <a:rPr lang="en-US" altLang="zh-TW" sz="2800" b="1" dirty="0">
                <a:solidFill>
                  <a:prstClr val="black"/>
                </a:solidFill>
                <a:latin typeface="微軟正黑體" panose="020B0604030504040204" pitchFamily="34" charset="-120"/>
                <a:ea typeface="微軟正黑體" panose="020B0604030504040204" pitchFamily="34" charset="-120"/>
              </a:rPr>
              <a:t>, 2004</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96304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圓角矩形 8"/>
          <p:cNvSpPr/>
          <p:nvPr/>
        </p:nvSpPr>
        <p:spPr>
          <a:xfrm>
            <a:off x="780608" y="1838202"/>
            <a:ext cx="10899236" cy="3791330"/>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nSpc>
                <a:spcPts val="4000"/>
              </a:lnSpc>
            </a:pP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cxnSp>
        <p:nvCxnSpPr>
          <p:cNvPr id="5" name="直線單箭頭接點 4"/>
          <p:cNvCxnSpPr/>
          <p:nvPr/>
        </p:nvCxnSpPr>
        <p:spPr>
          <a:xfrm>
            <a:off x="780608" y="3370668"/>
            <a:ext cx="864899"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2007268" y="3120229"/>
            <a:ext cx="8742948"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假設</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a:t>
            </a:r>
            <a:r>
              <a:rPr lang="zh-TW" altLang="en-US" sz="2800" b="1" dirty="0" smtClean="0">
                <a:solidFill>
                  <a:prstClr val="black"/>
                </a:solidFill>
                <a:latin typeface="微軟正黑體" panose="020B0604030504040204" pitchFamily="34" charset="-120"/>
                <a:ea typeface="微軟正黑體" panose="020B0604030504040204" pitchFamily="34" charset="-120"/>
              </a:rPr>
              <a:t>在遊戲</a:t>
            </a:r>
            <a:r>
              <a:rPr lang="zh-TW" altLang="en-US" sz="2800" b="1" dirty="0">
                <a:solidFill>
                  <a:prstClr val="black"/>
                </a:solidFill>
                <a:latin typeface="微軟正黑體" panose="020B0604030504040204" pitchFamily="34" charset="-120"/>
                <a:ea typeface="微軟正黑體" panose="020B0604030504040204" pitchFamily="34" charset="-120"/>
              </a:rPr>
              <a:t>相關的</a:t>
            </a:r>
            <a:r>
              <a:rPr lang="zh-TW" altLang="en-US" sz="2800" b="1" dirty="0" smtClean="0">
                <a:solidFill>
                  <a:prstClr val="black"/>
                </a:solidFill>
                <a:latin typeface="微軟正黑體" panose="020B0604030504040204" pitchFamily="34" charset="-120"/>
                <a:ea typeface="微軟正黑體" panose="020B0604030504040204" pitchFamily="34" charset="-120"/>
              </a:rPr>
              <a:t>刺激時，眼睛掃視控制</a:t>
            </a:r>
            <a:r>
              <a:rPr lang="zh-TW" altLang="en-US" sz="2800" b="1" dirty="0">
                <a:solidFill>
                  <a:prstClr val="black"/>
                </a:solidFill>
                <a:latin typeface="微軟正黑體" panose="020B0604030504040204" pitchFamily="34" charset="-120"/>
                <a:ea typeface="微軟正黑體" panose="020B0604030504040204" pitchFamily="34" charset="-120"/>
              </a:rPr>
              <a:t>方面會表現出</a:t>
            </a:r>
            <a:r>
              <a:rPr lang="zh-TW" altLang="en-US" sz="2800" b="1" dirty="0" smtClean="0">
                <a:solidFill>
                  <a:prstClr val="black"/>
                </a:solidFill>
                <a:latin typeface="微軟正黑體" panose="020B0604030504040204" pitchFamily="34" charset="-120"/>
                <a:ea typeface="微軟正黑體" panose="020B0604030504040204" pitchFamily="34" charset="-120"/>
              </a:rPr>
              <a:t>損害。</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320869" y="2359837"/>
            <a:ext cx="9818714"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主要目的是研究使用</a:t>
            </a:r>
            <a:r>
              <a:rPr lang="zh-TW" altLang="en-US" sz="2800" b="1" dirty="0" smtClean="0">
                <a:solidFill>
                  <a:prstClr val="black"/>
                </a:solidFill>
                <a:latin typeface="微軟正黑體" panose="020B0604030504040204" pitchFamily="34" charset="-120"/>
                <a:ea typeface="微軟正黑體" panose="020B0604030504040204" pitchFamily="34" charset="-120"/>
              </a:rPr>
              <a:t>反向掃視</a:t>
            </a:r>
            <a:r>
              <a:rPr lang="zh-TW" altLang="en-US" sz="2800" b="1" dirty="0">
                <a:solidFill>
                  <a:prstClr val="black"/>
                </a:solidFill>
                <a:latin typeface="微軟正黑體" panose="020B0604030504040204" pitchFamily="34" charset="-120"/>
                <a:ea typeface="微軟正黑體" panose="020B0604030504040204" pitchFamily="34" charset="-120"/>
              </a:rPr>
              <a:t>任務調查</a:t>
            </a:r>
            <a:r>
              <a:rPr lang="en-US" altLang="zh-TW" sz="2800" b="1" dirty="0">
                <a:solidFill>
                  <a:prstClr val="black"/>
                </a:solidFill>
                <a:latin typeface="微軟正黑體" panose="020B0604030504040204" pitchFamily="34" charset="-120"/>
                <a:ea typeface="微軟正黑體" panose="020B0604030504040204" pitchFamily="34" charset="-120"/>
              </a:rPr>
              <a:t>IGD</a:t>
            </a:r>
            <a:r>
              <a:rPr lang="zh-TW" altLang="en-US" sz="2800" b="1" dirty="0">
                <a:solidFill>
                  <a:prstClr val="black"/>
                </a:solidFill>
                <a:latin typeface="微軟正黑體" panose="020B0604030504040204" pitchFamily="34" charset="-120"/>
                <a:ea typeface="微軟正黑體" panose="020B0604030504040204" pitchFamily="34" charset="-120"/>
              </a:rPr>
              <a:t>患者的</a:t>
            </a:r>
            <a:r>
              <a:rPr lang="zh-TW" altLang="en-US" sz="2800" b="1" dirty="0" smtClean="0">
                <a:solidFill>
                  <a:prstClr val="black"/>
                </a:solidFill>
                <a:latin typeface="微軟正黑體" panose="020B0604030504040204" pitchFamily="34" charset="-120"/>
                <a:ea typeface="微軟正黑體" panose="020B0604030504040204" pitchFamily="34" charset="-120"/>
              </a:rPr>
              <a:t>注意力偏移</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cxnSp>
        <p:nvCxnSpPr>
          <p:cNvPr id="12" name="直線單箭頭接點 11"/>
          <p:cNvCxnSpPr/>
          <p:nvPr/>
        </p:nvCxnSpPr>
        <p:spPr>
          <a:xfrm>
            <a:off x="780608" y="4561947"/>
            <a:ext cx="864899"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2007268" y="4311508"/>
            <a:ext cx="8742948"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假設在反掃視任務期間眼動的</a:t>
            </a:r>
            <a:r>
              <a:rPr lang="zh-TW" altLang="en-US" sz="2800" b="1" dirty="0" smtClean="0">
                <a:solidFill>
                  <a:prstClr val="black"/>
                </a:solidFill>
                <a:latin typeface="微軟正黑體" panose="020B0604030504040204" pitchFamily="34" charset="-120"/>
                <a:ea typeface="微軟正黑體" panose="020B0604030504040204" pitchFamily="34" charset="-120"/>
              </a:rPr>
              <a:t>改變，與網路游戲沉癮</a:t>
            </a:r>
            <a:r>
              <a:rPr lang="zh-TW" altLang="en-US" sz="2800" b="1" dirty="0">
                <a:solidFill>
                  <a:prstClr val="black"/>
                </a:solidFill>
                <a:latin typeface="微軟正黑體" panose="020B0604030504040204" pitchFamily="34" charset="-120"/>
                <a:ea typeface="微軟正黑體" panose="020B0604030504040204" pitchFamily="34" charset="-120"/>
              </a:rPr>
              <a:t>的嚴重</a:t>
            </a:r>
            <a:r>
              <a:rPr lang="zh-TW" altLang="en-US" sz="2800" b="1" dirty="0" smtClean="0">
                <a:solidFill>
                  <a:prstClr val="black"/>
                </a:solidFill>
                <a:latin typeface="微軟正黑體" panose="020B0604030504040204" pitchFamily="34" charset="-120"/>
                <a:ea typeface="微軟正黑體" panose="020B0604030504040204" pitchFamily="34" charset="-120"/>
              </a:rPr>
              <a:t>程度有顯著</a:t>
            </a:r>
            <a:r>
              <a:rPr lang="zh-TW" altLang="en-US" sz="2800" b="1" dirty="0">
                <a:solidFill>
                  <a:prstClr val="black"/>
                </a:solidFill>
                <a:latin typeface="微軟正黑體" panose="020B0604030504040204" pitchFamily="34" charset="-120"/>
                <a:ea typeface="微軟正黑體" panose="020B0604030504040204" pitchFamily="34" charset="-120"/>
              </a:rPr>
              <a:t>相關。</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34587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425049" y="1603690"/>
            <a:ext cx="10105151" cy="523220"/>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參與者</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23</a:t>
            </a:r>
            <a:r>
              <a:rPr lang="zh-TW" altLang="en-US" sz="2800" b="1" dirty="0">
                <a:latin typeface="微軟正黑體" panose="020B0604030504040204" pitchFamily="34" charset="-120"/>
                <a:ea typeface="微軟正黑體" panose="020B0604030504040204" pitchFamily="34" charset="-120"/>
              </a:rPr>
              <a:t>位</a:t>
            </a:r>
            <a:r>
              <a:rPr lang="en-US" altLang="zh-TW" sz="2800" b="1" dirty="0">
                <a:latin typeface="微軟正黑體" panose="020B0604030504040204" pitchFamily="34" charset="-120"/>
                <a:ea typeface="微軟正黑體" panose="020B0604030504040204" pitchFamily="34" charset="-120"/>
              </a:rPr>
              <a:t>IGD</a:t>
            </a:r>
            <a:r>
              <a:rPr lang="zh-TW" altLang="en-US" sz="2800" b="1" dirty="0">
                <a:latin typeface="微軟正黑體" panose="020B0604030504040204" pitchFamily="34" charset="-120"/>
                <a:ea typeface="微軟正黑體" panose="020B0604030504040204" pitchFamily="34" charset="-120"/>
              </a:rPr>
              <a:t>患者和</a:t>
            </a:r>
            <a:r>
              <a:rPr lang="en-US" altLang="zh-TW" sz="2800" b="1" dirty="0">
                <a:latin typeface="微軟正黑體" panose="020B0604030504040204" pitchFamily="34" charset="-120"/>
                <a:ea typeface="微軟正黑體" panose="020B0604030504040204" pitchFamily="34" charset="-120"/>
              </a:rPr>
              <a:t>27</a:t>
            </a:r>
            <a:r>
              <a:rPr lang="zh-TW" altLang="en-US" sz="2800" b="1" dirty="0">
                <a:latin typeface="微軟正黑體" panose="020B0604030504040204" pitchFamily="34" charset="-120"/>
                <a:ea typeface="微軟正黑體" panose="020B0604030504040204" pitchFamily="34" charset="-120"/>
              </a:rPr>
              <a:t>位健康對照組</a:t>
            </a:r>
            <a:endParaRPr lang="zh-TW" altLang="en-US" sz="2800" b="1" dirty="0">
              <a:latin typeface="微軟正黑體" panose="020B0604030504040204" pitchFamily="34" charset="-120"/>
              <a:ea typeface="微軟正黑體" panose="020B0604030504040204" pitchFamily="34" charset="-120"/>
            </a:endParaRPr>
          </a:p>
        </p:txBody>
      </p:sp>
      <p:sp>
        <p:nvSpPr>
          <p:cNvPr id="5" name="矩形 4"/>
          <p:cNvSpPr/>
          <p:nvPr/>
        </p:nvSpPr>
        <p:spPr>
          <a:xfrm>
            <a:off x="627017" y="2605753"/>
            <a:ext cx="11031583"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所有</a:t>
            </a:r>
            <a:r>
              <a:rPr lang="en-US" altLang="zh-TW" sz="2800" b="1" dirty="0" smtClean="0">
                <a:solidFill>
                  <a:prstClr val="black"/>
                </a:solidFill>
                <a:latin typeface="微軟正黑體" panose="020B0604030504040204" pitchFamily="34" charset="-120"/>
                <a:ea typeface="微軟正黑體" panose="020B0604030504040204" pitchFamily="34" charset="-120"/>
              </a:rPr>
              <a:t>IGD</a:t>
            </a:r>
            <a:r>
              <a:rPr lang="zh-TW" altLang="en-US" sz="2800" b="1" dirty="0" smtClean="0">
                <a:solidFill>
                  <a:prstClr val="black"/>
                </a:solidFill>
                <a:latin typeface="微軟正黑體" panose="020B0604030504040204" pitchFamily="34" charset="-120"/>
                <a:ea typeface="微軟正黑體" panose="020B0604030504040204" pitchFamily="34" charset="-120"/>
              </a:rPr>
              <a:t>患者</a:t>
            </a:r>
            <a:r>
              <a:rPr lang="zh-TW" altLang="en-US" sz="2800" b="1" dirty="0">
                <a:solidFill>
                  <a:prstClr val="black"/>
                </a:solidFill>
                <a:latin typeface="微軟正黑體" panose="020B0604030504040204" pitchFamily="34" charset="-120"/>
                <a:ea typeface="微軟正黑體" panose="020B0604030504040204" pitchFamily="34" charset="-120"/>
              </a:rPr>
              <a:t>每天都會玩網絡遊戲超過</a:t>
            </a:r>
            <a:r>
              <a:rPr lang="en-US" altLang="zh-TW" sz="2800" b="1" dirty="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小時，</a:t>
            </a:r>
            <a:r>
              <a:rPr lang="zh-TW" altLang="en-US" sz="2800" b="1" dirty="0" smtClean="0">
                <a:solidFill>
                  <a:prstClr val="black"/>
                </a:solidFill>
                <a:latin typeface="微軟正黑體" panose="020B0604030504040204" pitchFamily="34" charset="-120"/>
                <a:ea typeface="微軟正黑體" panose="020B0604030504040204" pitchFamily="34" charset="-120"/>
              </a:rPr>
              <a:t>並且沒有接受藥物</a:t>
            </a:r>
            <a:r>
              <a:rPr lang="zh-TW" altLang="en-US" sz="2800" b="1" dirty="0">
                <a:solidFill>
                  <a:prstClr val="black"/>
                </a:solidFill>
                <a:latin typeface="微軟正黑體" panose="020B0604030504040204" pitchFamily="34" charset="-120"/>
                <a:ea typeface="微軟正黑體" panose="020B0604030504040204" pitchFamily="34" charset="-120"/>
              </a:rPr>
              <a:t>治療。</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627017" y="4038704"/>
            <a:ext cx="11564983"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健康對照</a:t>
            </a:r>
            <a:r>
              <a:rPr lang="zh-TW" altLang="en-US" sz="2800" b="1" dirty="0" smtClean="0">
                <a:latin typeface="微軟正黑體" panose="020B0604030504040204" pitchFamily="34" charset="-120"/>
                <a:ea typeface="微軟正黑體" panose="020B0604030504040204" pitchFamily="34" charset="-120"/>
              </a:rPr>
              <a:t>組</a:t>
            </a:r>
            <a:r>
              <a:rPr lang="zh-TW" altLang="en-US" sz="2800" b="1" dirty="0" smtClean="0">
                <a:solidFill>
                  <a:prstClr val="black"/>
                </a:solidFill>
                <a:latin typeface="微軟正黑體" panose="020B0604030504040204" pitchFamily="34" charset="-120"/>
                <a:ea typeface="微軟正黑體" panose="020B0604030504040204" pitchFamily="34" charset="-120"/>
              </a:rPr>
              <a:t>每天玩網路游</a:t>
            </a:r>
            <a:r>
              <a:rPr lang="zh-TW" altLang="en-US" sz="2800" b="1" dirty="0">
                <a:solidFill>
                  <a:prstClr val="black"/>
                </a:solidFill>
                <a:latin typeface="微軟正黑體" panose="020B0604030504040204" pitchFamily="34" charset="-120"/>
                <a:ea typeface="微軟正黑體" panose="020B0604030504040204" pitchFamily="34" charset="-120"/>
              </a:rPr>
              <a:t>戲的時間均不超過</a:t>
            </a:r>
            <a:r>
              <a:rPr lang="en-US" altLang="zh-TW" sz="2800" b="1" dirty="0">
                <a:solidFill>
                  <a:prstClr val="black"/>
                </a:solidFill>
                <a:latin typeface="微軟正黑體" panose="020B0604030504040204" pitchFamily="34" charset="-120"/>
                <a:ea typeface="微軟正黑體" panose="020B0604030504040204" pitchFamily="34" charset="-120"/>
              </a:rPr>
              <a:t>2</a:t>
            </a:r>
            <a:r>
              <a:rPr lang="zh-TW" altLang="en-US" sz="2800" b="1" dirty="0">
                <a:solidFill>
                  <a:prstClr val="black"/>
                </a:solidFill>
                <a:latin typeface="微軟正黑體" panose="020B0604030504040204" pitchFamily="34" charset="-120"/>
                <a:ea typeface="微軟正黑體" panose="020B0604030504040204" pitchFamily="34" charset="-120"/>
              </a:rPr>
              <a:t>小時</a:t>
            </a:r>
            <a:r>
              <a:rPr lang="zh-TW" altLang="en-US" sz="2800" b="1" dirty="0" smtClean="0">
                <a:solidFill>
                  <a:prstClr val="black"/>
                </a:solidFill>
                <a:latin typeface="微軟正黑體" panose="020B0604030504040204" pitchFamily="34" charset="-120"/>
                <a:ea typeface="微軟正黑體" panose="020B0604030504040204" pitchFamily="34" charset="-120"/>
              </a:rPr>
              <a:t>，且</a:t>
            </a:r>
            <a:r>
              <a:rPr lang="zh-TW" altLang="en-US" sz="2800" b="1" dirty="0">
                <a:solidFill>
                  <a:prstClr val="black"/>
                </a:solidFill>
                <a:latin typeface="微軟正黑體" panose="020B0604030504040204" pitchFamily="34" charset="-120"/>
                <a:ea typeface="微軟正黑體" panose="020B0604030504040204" pitchFamily="34" charset="-120"/>
              </a:rPr>
              <a:t>沒有精神病史。</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2" name="矩形 21"/>
          <p:cNvSpPr/>
          <p:nvPr/>
        </p:nvSpPr>
        <p:spPr>
          <a:xfrm>
            <a:off x="627017" y="5040768"/>
            <a:ext cx="11564983"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所有研究參與者都是右撇</a:t>
            </a:r>
            <a:r>
              <a:rPr lang="zh-TW" altLang="en-US" sz="2800" b="1" dirty="0" smtClean="0">
                <a:latin typeface="微軟正黑體" panose="020B0604030504040204" pitchFamily="34" charset="-120"/>
                <a:ea typeface="微軟正黑體" panose="020B0604030504040204" pitchFamily="34" charset="-120"/>
              </a:rPr>
              <a:t>子。</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13674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3" name="矩形 22"/>
          <p:cNvSpPr/>
          <p:nvPr/>
        </p:nvSpPr>
        <p:spPr>
          <a:xfrm>
            <a:off x="627017" y="3487682"/>
            <a:ext cx="1156498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智商（</a:t>
            </a:r>
            <a:r>
              <a:rPr lang="en-US" altLang="zh-TW" sz="2800" b="1" dirty="0">
                <a:latin typeface="微軟正黑體" panose="020B0604030504040204" pitchFamily="34" charset="-120"/>
                <a:ea typeface="微軟正黑體" panose="020B0604030504040204" pitchFamily="34" charset="-120"/>
              </a:rPr>
              <a:t>IQ</a:t>
            </a:r>
            <a:r>
              <a:rPr lang="zh-TW" altLang="en-US" sz="2800" b="1" dirty="0">
                <a:latin typeface="微軟正黑體" panose="020B0604030504040204" pitchFamily="34" charset="-120"/>
                <a:ea typeface="微軟正黑體" panose="020B0604030504040204" pitchFamily="34" charset="-120"/>
              </a:rPr>
              <a:t>）使用韓國韋氏成人智力量表</a:t>
            </a:r>
            <a:r>
              <a:rPr lang="en-US" altLang="zh-TW" sz="2800" b="1" dirty="0">
                <a:latin typeface="微軟正黑體" panose="020B0604030504040204" pitchFamily="34" charset="-120"/>
                <a:ea typeface="微軟正黑體" panose="020B0604030504040204" pitchFamily="34" charset="-120"/>
              </a:rPr>
              <a:t>-</a:t>
            </a:r>
            <a:r>
              <a:rPr lang="en-US" altLang="zh-TW" sz="2800" b="1" dirty="0" smtClean="0">
                <a:latin typeface="微軟正黑體" panose="020B0604030504040204" pitchFamily="34" charset="-120"/>
                <a:ea typeface="微軟正黑體" panose="020B0604030504040204" pitchFamily="34" charset="-120"/>
              </a:rPr>
              <a:t>III</a:t>
            </a:r>
            <a:r>
              <a:rPr lang="zh-TW" altLang="en-US" sz="2800" b="1" dirty="0" smtClean="0">
                <a:latin typeface="微軟正黑體" panose="020B0604030504040204" pitchFamily="34" charset="-120"/>
                <a:ea typeface="微軟正黑體" panose="020B0604030504040204" pitchFamily="34" charset="-120"/>
              </a:rPr>
              <a:t>進行測量。</a:t>
            </a:r>
            <a:r>
              <a:rPr lang="en-US" altLang="zh-TW" sz="2800" b="1" dirty="0">
                <a:latin typeface="微軟正黑體" panose="020B0604030504040204" pitchFamily="34" charset="-120"/>
                <a:ea typeface="微軟正黑體" panose="020B0604030504040204" pitchFamily="34" charset="-120"/>
              </a:rPr>
              <a:t>(Kim et al., 1994)</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4" name="矩形 23"/>
          <p:cNvSpPr/>
          <p:nvPr/>
        </p:nvSpPr>
        <p:spPr>
          <a:xfrm>
            <a:off x="627017" y="4945625"/>
            <a:ext cx="1156498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latin typeface="微軟正黑體" panose="020B0604030504040204" pitchFamily="34" charset="-120"/>
                <a:ea typeface="微軟正黑體" panose="020B0604030504040204" pitchFamily="34" charset="-120"/>
              </a:rPr>
              <a:t>排除具有藥物依賴性、神經疾病、伴有意識喪失的腦損傷、有文獻記載的認知後遺症或智力損傷患者</a:t>
            </a:r>
            <a:r>
              <a:rPr lang="en-US" altLang="zh-TW" sz="2800" b="1" dirty="0">
                <a:latin typeface="微軟正黑體" panose="020B0604030504040204" pitchFamily="34" charset="-120"/>
                <a:ea typeface="微軟正黑體" panose="020B0604030504040204" pitchFamily="34" charset="-120"/>
              </a:rPr>
              <a:t>(IQ &lt; 70</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627017" y="2029739"/>
            <a:ext cx="1156498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latin typeface="微軟正黑體" panose="020B0604030504040204" pitchFamily="34" charset="-120"/>
                <a:ea typeface="微軟正黑體" panose="020B0604030504040204" pitchFamily="34" charset="-120"/>
              </a:rPr>
              <a:t>填寫</a:t>
            </a:r>
            <a:r>
              <a:rPr lang="en-US" altLang="zh-TW" sz="2800" b="1" dirty="0" smtClean="0">
                <a:latin typeface="微軟正黑體" panose="020B0604030504040204" pitchFamily="34" charset="-120"/>
                <a:ea typeface="微軟正黑體" panose="020B0604030504040204" pitchFamily="34" charset="-120"/>
              </a:rPr>
              <a:t>Internet </a:t>
            </a:r>
            <a:r>
              <a:rPr lang="en-US" altLang="zh-TW" sz="2800" b="1" dirty="0">
                <a:latin typeface="微軟正黑體" panose="020B0604030504040204" pitchFamily="34" charset="-120"/>
                <a:ea typeface="微軟正黑體" panose="020B0604030504040204" pitchFamily="34" charset="-120"/>
              </a:rPr>
              <a:t>Addiction Test</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IAT</a:t>
            </a:r>
            <a:r>
              <a:rPr lang="zh-TW" altLang="en-US" sz="2800" b="1" dirty="0" smtClean="0">
                <a:latin typeface="微軟正黑體" panose="020B0604030504040204" pitchFamily="34" charset="-120"/>
                <a:ea typeface="微軟正黑體" panose="020B0604030504040204" pitchFamily="34" charset="-120"/>
              </a:rPr>
              <a:t>）評估</a:t>
            </a:r>
            <a:r>
              <a:rPr lang="zh-TW" altLang="en-US" sz="2800" b="1" dirty="0">
                <a:latin typeface="微軟正黑體" panose="020B0604030504040204" pitchFamily="34" charset="-120"/>
                <a:ea typeface="微軟正黑體" panose="020B0604030504040204" pitchFamily="34" charset="-120"/>
              </a:rPr>
              <a:t>網絡</a:t>
            </a:r>
            <a:r>
              <a:rPr lang="zh-TW" altLang="en-US" sz="2800" b="1" dirty="0" smtClean="0">
                <a:latin typeface="微軟正黑體" panose="020B0604030504040204" pitchFamily="34" charset="-120"/>
                <a:ea typeface="微軟正黑體" panose="020B0604030504040204" pitchFamily="34" charset="-120"/>
              </a:rPr>
              <a:t>遊戲沉癮</a:t>
            </a:r>
            <a:r>
              <a:rPr lang="zh-TW" altLang="en-US" sz="2800" b="1" dirty="0">
                <a:latin typeface="微軟正黑體" panose="020B0604030504040204" pitchFamily="34" charset="-120"/>
                <a:ea typeface="微軟正黑體" panose="020B0604030504040204" pitchFamily="34" charset="-120"/>
              </a:rPr>
              <a:t>的嚴重</a:t>
            </a:r>
            <a:r>
              <a:rPr lang="zh-TW" altLang="en-US" sz="2800" b="1" dirty="0" smtClean="0">
                <a:latin typeface="微軟正黑體" panose="020B0604030504040204" pitchFamily="34" charset="-120"/>
                <a:ea typeface="微軟正黑體" panose="020B0604030504040204" pitchFamily="34" charset="-120"/>
              </a:rPr>
              <a:t>程度</a:t>
            </a:r>
            <a:r>
              <a:rPr lang="en-US" altLang="zh-TW" sz="2800" b="1" dirty="0">
                <a:latin typeface="微軟正黑體" panose="020B0604030504040204" pitchFamily="34" charset="-120"/>
                <a:ea typeface="微軟正黑體" panose="020B0604030504040204" pitchFamily="34" charset="-120"/>
              </a:rPr>
              <a:t>(alpha</a:t>
            </a:r>
            <a:r>
              <a:rPr lang="zh-TW" altLang="en-US" sz="2800" b="1" dirty="0">
                <a:latin typeface="微軟正黑體" panose="020B0604030504040204" pitchFamily="34" charset="-120"/>
                <a:ea typeface="微軟正黑體" panose="020B0604030504040204" pitchFamily="34" charset="-120"/>
              </a:rPr>
              <a:t>信</a:t>
            </a:r>
            <a:r>
              <a:rPr lang="zh-TW" altLang="en-US" sz="2800" b="1" dirty="0" smtClean="0">
                <a:latin typeface="微軟正黑體" panose="020B0604030504040204" pitchFamily="34" charset="-120"/>
                <a:ea typeface="微軟正黑體" panose="020B0604030504040204" pitchFamily="34" charset="-120"/>
              </a:rPr>
              <a:t>度為</a:t>
            </a:r>
            <a:r>
              <a:rPr lang="en-US" altLang="zh-TW" sz="2800" b="1" dirty="0" smtClean="0">
                <a:latin typeface="微軟正黑體" panose="020B0604030504040204" pitchFamily="34" charset="-120"/>
                <a:ea typeface="微軟正黑體" panose="020B0604030504040204" pitchFamily="34" charset="-120"/>
              </a:rPr>
              <a:t>0.91)</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23997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627017" y="1679987"/>
            <a:ext cx="2181497" cy="523220"/>
          </a:xfrm>
          <a:prstGeom prst="rect">
            <a:avLst/>
          </a:prstGeom>
        </p:spPr>
        <p:txBody>
          <a:bodyPr wrap="square">
            <a:spAutoFit/>
          </a:bodyPr>
          <a:lstStyle/>
          <a:p>
            <a:r>
              <a:rPr lang="en-US" altLang="zh-TW" sz="2800" b="1" dirty="0" smtClean="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627016" y="2461521"/>
            <a:ext cx="10778921" cy="1246495"/>
          </a:xfrm>
          <a:prstGeom prst="rect">
            <a:avLst/>
          </a:prstGeom>
        </p:spPr>
        <p:txBody>
          <a:bodyPr wrap="square">
            <a:spAutoFit/>
          </a:bodyPr>
          <a:lstStyle/>
          <a:p>
            <a:pPr marL="457200" lvl="0" indent="-457200">
              <a:lnSpc>
                <a:spcPts val="4500"/>
              </a:lnSpc>
              <a:buFont typeface="Arial" panose="020B0604020202020204" pitchFamily="34" charset="0"/>
              <a:buChar char="•"/>
            </a:pPr>
            <a:r>
              <a:rPr lang="en-US" altLang="zh-TW" sz="2800" b="1" dirty="0" smtClean="0">
                <a:solidFill>
                  <a:prstClr val="black"/>
                </a:solidFill>
                <a:latin typeface="微軟正黑體" panose="020B0604030504040204" pitchFamily="34" charset="-120"/>
                <a:ea typeface="微軟正黑體" panose="020B0604030504040204" pitchFamily="34" charset="-120"/>
              </a:rPr>
              <a:t>19</a:t>
            </a:r>
            <a:r>
              <a:rPr lang="zh-TW" altLang="en-US" sz="2800" b="1" dirty="0" smtClean="0">
                <a:solidFill>
                  <a:prstClr val="black"/>
                </a:solidFill>
                <a:latin typeface="微軟正黑體" panose="020B0604030504040204" pitchFamily="34" charset="-120"/>
                <a:ea typeface="微軟正黑體" panose="020B0604030504040204" pitchFamily="34" charset="-120"/>
              </a:rPr>
              <a:t>英吋顯示器</a:t>
            </a:r>
            <a:r>
              <a:rPr lang="en-US" altLang="zh-TW" sz="2800" b="1" dirty="0" smtClean="0">
                <a:solidFill>
                  <a:prstClr val="black"/>
                </a:solidFill>
                <a:latin typeface="微軟正黑體" panose="020B0604030504040204" pitchFamily="34" charset="-120"/>
                <a:ea typeface="微軟正黑體" panose="020B0604030504040204" pitchFamily="34" charset="-120"/>
              </a:rPr>
              <a:t>(1280x1024</a:t>
            </a:r>
            <a:r>
              <a:rPr lang="zh-TW" altLang="en-US" sz="2800" b="1" dirty="0">
                <a:solidFill>
                  <a:prstClr val="black"/>
                </a:solidFill>
                <a:latin typeface="微軟正黑體" panose="020B0604030504040204" pitchFamily="34" charset="-120"/>
                <a:ea typeface="微軟正黑體" panose="020B0604030504040204" pitchFamily="34" charset="-120"/>
              </a:rPr>
              <a:t>像素</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zh-TW" altLang="en-US" sz="2800" b="1" dirty="0" smtClean="0">
                <a:solidFill>
                  <a:prstClr val="black"/>
                </a:solidFill>
                <a:latin typeface="微軟正黑體" panose="020B0604030504040204" pitchFamily="34" charset="-120"/>
                <a:ea typeface="微軟正黑體" panose="020B0604030504040204" pitchFamily="34" charset="-120"/>
              </a:rPr>
              <a:t>使用</a:t>
            </a:r>
            <a:r>
              <a:rPr lang="en-US" altLang="zh-TW" sz="2800" b="1" dirty="0" smtClean="0">
                <a:solidFill>
                  <a:prstClr val="black"/>
                </a:solidFill>
                <a:latin typeface="微軟正黑體" panose="020B0604030504040204" pitchFamily="34" charset="-120"/>
                <a:ea typeface="微軟正黑體" panose="020B0604030504040204" pitchFamily="34" charset="-120"/>
              </a:rPr>
              <a:t>Experiment Builder v.2.1.45 </a:t>
            </a:r>
            <a:r>
              <a:rPr lang="zh-TW" altLang="en-US" sz="2800" b="1" dirty="0" smtClean="0">
                <a:solidFill>
                  <a:prstClr val="black"/>
                </a:solidFill>
                <a:latin typeface="微軟正黑體" panose="020B0604030504040204" pitchFamily="34" charset="-120"/>
                <a:ea typeface="微軟正黑體" panose="020B0604030504040204" pitchFamily="34" charset="-120"/>
              </a:rPr>
              <a:t>軟體</a:t>
            </a:r>
            <a:r>
              <a:rPr lang="en-US" altLang="zh-TW" sz="2800" b="1" dirty="0" smtClean="0">
                <a:solidFill>
                  <a:prstClr val="black"/>
                </a:solidFill>
                <a:latin typeface="微軟正黑體" panose="020B0604030504040204" pitchFamily="34" charset="-120"/>
                <a:ea typeface="微軟正黑體" panose="020B0604030504040204" pitchFamily="34" charset="-120"/>
              </a:rPr>
              <a:t> (SR Research, Ottawa, Ontario, Canada)</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627016" y="3966330"/>
            <a:ext cx="9579665" cy="669414"/>
          </a:xfrm>
          <a:prstGeom prst="rect">
            <a:avLst/>
          </a:prstGeom>
        </p:spPr>
        <p:txBody>
          <a:bodyPr wrap="square">
            <a:spAutoFit/>
          </a:bodyPr>
          <a:lstStyle/>
          <a:p>
            <a:pPr marL="457200" lvl="0" indent="-457200">
              <a:lnSpc>
                <a:spcPts val="4500"/>
              </a:lnSpc>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眼動儀的測量，使用</a:t>
            </a:r>
            <a:r>
              <a:rPr lang="en-US" altLang="zh-TW" sz="2800" b="1" dirty="0" err="1">
                <a:solidFill>
                  <a:prstClr val="black"/>
                </a:solidFill>
                <a:latin typeface="微軟正黑體" panose="020B0604030504040204" pitchFamily="34" charset="-120"/>
                <a:ea typeface="微軟正黑體" panose="020B0604030504040204" pitchFamily="34" charset="-120"/>
              </a:rPr>
              <a:t>Eyelink</a:t>
            </a:r>
            <a:r>
              <a:rPr lang="en-US" altLang="zh-TW" sz="2800" b="1" dirty="0">
                <a:solidFill>
                  <a:prstClr val="black"/>
                </a:solidFill>
                <a:latin typeface="微軟正黑體" panose="020B0604030504040204" pitchFamily="34" charset="-120"/>
                <a:ea typeface="微軟正黑體" panose="020B0604030504040204" pitchFamily="34" charset="-120"/>
              </a:rPr>
              <a:t> 1000 (SR Research)</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627016" y="4832246"/>
            <a:ext cx="9579665" cy="607602"/>
          </a:xfrm>
          <a:prstGeom prst="rect">
            <a:avLst/>
          </a:prstGeom>
        </p:spPr>
        <p:txBody>
          <a:bodyPr wrap="square">
            <a:spAutoFit/>
          </a:bodyPr>
          <a:lstStyle/>
          <a:p>
            <a:pPr marL="457200" lvl="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分析眼動</a:t>
            </a:r>
            <a:r>
              <a:rPr lang="zh-TW" altLang="en-US" sz="2800" b="1" dirty="0" smtClean="0">
                <a:solidFill>
                  <a:prstClr val="black"/>
                </a:solidFill>
                <a:latin typeface="微軟正黑體" panose="020B0604030504040204" pitchFamily="34" charset="-120"/>
                <a:ea typeface="微軟正黑體" panose="020B0604030504040204" pitchFamily="34" charset="-120"/>
              </a:rPr>
              <a:t>數據，使用</a:t>
            </a:r>
            <a:r>
              <a:rPr lang="en-US" altLang="zh-TW" sz="2800" b="1" dirty="0" err="1">
                <a:solidFill>
                  <a:prstClr val="black"/>
                </a:solidFill>
                <a:latin typeface="微軟正黑體" panose="020B0604030504040204" pitchFamily="34" charset="-120"/>
                <a:ea typeface="微軟正黑體" panose="020B0604030504040204" pitchFamily="34" charset="-120"/>
              </a:rPr>
              <a:t>DataViewer</a:t>
            </a:r>
            <a:r>
              <a:rPr lang="en-US" altLang="zh-TW" sz="2800" b="1" dirty="0">
                <a:solidFill>
                  <a:prstClr val="black"/>
                </a:solidFill>
                <a:latin typeface="微軟正黑體" panose="020B0604030504040204" pitchFamily="34" charset="-120"/>
                <a:ea typeface="微軟正黑體" panose="020B0604030504040204" pitchFamily="34" charset="-120"/>
              </a:rPr>
              <a:t> v.3.1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SR Research</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58926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63994</TotalTime>
  <Words>2742</Words>
  <Application>Microsoft Office PowerPoint</Application>
  <PresentationFormat>寬螢幕</PresentationFormat>
  <Paragraphs>155</Paragraphs>
  <Slides>26</Slides>
  <Notes>26</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26</vt:i4>
      </vt:variant>
    </vt:vector>
  </HeadingPairs>
  <TitlesOfParts>
    <vt:vector size="34" baseType="lpstr">
      <vt:lpstr>等线</vt:lpstr>
      <vt:lpstr>微軟正黑體</vt:lpstr>
      <vt:lpstr>新細明體</vt:lpstr>
      <vt:lpstr>Arial</vt:lpstr>
      <vt:lpstr>Calibri</vt:lpstr>
      <vt:lpstr>Calibri Light</vt:lpstr>
      <vt:lpstr>Wingdings</vt:lpstr>
      <vt:lpstr>Office 佈景主題</vt:lpstr>
      <vt:lpstr>Dysfunctional attentional bias and inhibitory control during anti-saccade task in patients with internet gaming disorder: An eye tracking study</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 陳</cp:lastModifiedBy>
  <cp:revision>661</cp:revision>
  <cp:lastPrinted>2020-02-05T01:20:37Z</cp:lastPrinted>
  <dcterms:created xsi:type="dcterms:W3CDTF">2019-09-16T01:58:32Z</dcterms:created>
  <dcterms:modified xsi:type="dcterms:W3CDTF">2020-03-27T03:27:00Z</dcterms:modified>
</cp:coreProperties>
</file>